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5143500" cx="9144000"/>
  <p:notesSz cx="6858000" cy="9144000"/>
  <p:embeddedFontLst>
    <p:embeddedFont>
      <p:font typeface="Old Standard TT"/>
      <p:regular r:id="rId29"/>
      <p:bold r:id="rId30"/>
      <p: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OldStandardTT-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OldStandardTT-italic.fntdata"/><Relationship Id="rId30" Type="http://schemas.openxmlformats.org/officeDocument/2006/relationships/font" Target="fonts/OldStandardTT-bold.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rwc-mb.ca/mindful/" TargetMode="External"/><Relationship Id="rId3" Type="http://schemas.openxmlformats.org/officeDocument/2006/relationships/hyperlink" Target="https://positivepsychology.com/mindfulness-exercises-techniques-activities/"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flickr.com/photos/158758966@N03/29947206757/" TargetMode="Externa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b6a2b8561f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b6a2b8561f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1" marL="914400" rtl="0" algn="l">
              <a:spcBef>
                <a:spcPts val="0"/>
              </a:spcBef>
              <a:spcAft>
                <a:spcPts val="0"/>
              </a:spcAft>
              <a:buClr>
                <a:schemeClr val="dk1"/>
              </a:buClr>
              <a:buSzPts val="1200"/>
              <a:buFont typeface="Old Standard TT"/>
              <a:buChar char="○"/>
            </a:pPr>
            <a:r>
              <a:t/>
            </a:r>
            <a:endParaRPr>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de7478cd8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de7478cd8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https://srwc-mb.ca/mindful/</a:t>
            </a:r>
            <a:endParaRPr/>
          </a:p>
          <a:p>
            <a:pPr indent="0" lvl="0" marL="0" rtl="0" algn="l">
              <a:lnSpc>
                <a:spcPct val="115000"/>
              </a:lnSpc>
              <a:spcBef>
                <a:spcPts val="0"/>
              </a:spcBef>
              <a:spcAft>
                <a:spcPts val="0"/>
              </a:spcAft>
              <a:buNone/>
            </a:pPr>
            <a:r>
              <a:rPr lang="en" sz="1200" u="sng">
                <a:solidFill>
                  <a:srgbClr val="AF4345"/>
                </a:solidFill>
                <a:latin typeface="Times New Roman"/>
                <a:ea typeface="Times New Roman"/>
                <a:cs typeface="Times New Roman"/>
                <a:sym typeface="Times New Roman"/>
                <a:hlinkClick r:id="rId3">
                  <a:extLst>
                    <a:ext uri="{A12FA001-AC4F-418D-AE19-62706E023703}">
                      <ahyp:hlinkClr val="tx"/>
                    </a:ext>
                  </a:extLst>
                </a:hlinkClick>
              </a:rPr>
              <a:t>https://positivepsychology.com/mindfulness-exercises-techniques-activities/</a:t>
            </a:r>
            <a:endParaRPr/>
          </a:p>
          <a:p>
            <a:pPr indent="0" lvl="0" marL="0" rtl="0" algn="l">
              <a:lnSpc>
                <a:spcPct val="115000"/>
              </a:lnSpc>
              <a:spcBef>
                <a:spcPts val="1200"/>
              </a:spcBef>
              <a:spcAft>
                <a:spcPts val="1200"/>
              </a:spcAft>
              <a:buClr>
                <a:schemeClr val="dk1"/>
              </a:buClr>
              <a:buSzPts val="1100"/>
              <a:buFont typeface="Arial"/>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de16f11c9b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de16f11c9b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b6a2b8561f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b6a2b8561f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b6a2b8561f_0_11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b6a2b8561f_0_1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de00bded1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de00bded1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de16f11c9b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de16f11c9b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de16f11c9b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de16f11c9b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de4ece643d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de4ece643d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de4ece643d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de4ece643d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b6a2b8561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b6a2b8561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This Photo by Unknown Author is licensed under CC BY FlickR 2012 </a:t>
            </a:r>
            <a:r>
              <a:rPr lang="en" u="sng">
                <a:solidFill>
                  <a:srgbClr val="AF4345"/>
                </a:solidFill>
                <a:hlinkClick r:id="rId2">
                  <a:extLst>
                    <a:ext uri="{A12FA001-AC4F-418D-AE19-62706E023703}">
                      <ahyp:hlinkClr val="tx"/>
                    </a:ext>
                  </a:extLst>
                </a:hlinkClick>
              </a:rPr>
              <a:t>https://www.flickr.com/photos/158758966@N03/29947206757/</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de753dd095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de753dd095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30200" lvl="0" marL="457200" rtl="0" algn="l">
              <a:lnSpc>
                <a:spcPct val="115000"/>
              </a:lnSpc>
              <a:spcBef>
                <a:spcPts val="0"/>
              </a:spcBef>
              <a:spcAft>
                <a:spcPts val="0"/>
              </a:spcAft>
              <a:buClr>
                <a:schemeClr val="dk1"/>
              </a:buClr>
              <a:buSzPts val="1600"/>
              <a:buFont typeface="Times New Roman"/>
              <a:buChar char="●"/>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de4ece643d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de4ece643d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de4ece643d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de4ece643d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de4ece643d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de4ece643d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b6a2b8561f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b6a2b8561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deed87624e_3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deed87624e_3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b6a2b8561f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b6a2b8561f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b6a86873d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b6a86873d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It is important to understand that burnout can occur, that is why it is important to listen to your body and the people around you.</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b6a86873da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b6a86873da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e0613b2a1c_1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e0613b2a1c_1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b6a2b8561f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b6a2b8561f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0" y="100"/>
            <a:ext cx="9144000" cy="1711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1" name="Google Shape;11;p2"/>
          <p:cNvCxnSpPr/>
          <p:nvPr/>
        </p:nvCxnSpPr>
        <p:spPr>
          <a:xfrm>
            <a:off x="641934" y="3597500"/>
            <a:ext cx="390300" cy="0"/>
          </a:xfrm>
          <a:prstGeom prst="straightConnector1">
            <a:avLst/>
          </a:prstGeom>
          <a:noFill/>
          <a:ln cap="flat" cmpd="sng" w="28575">
            <a:solidFill>
              <a:schemeClr val="accent1"/>
            </a:solidFill>
            <a:prstDash val="solid"/>
            <a:round/>
            <a:headEnd len="sm" w="sm" type="none"/>
            <a:tailEnd len="sm" w="sm" type="none"/>
          </a:ln>
        </p:spPr>
      </p:cxnSp>
      <p:sp>
        <p:nvSpPr>
          <p:cNvPr id="12" name="Google Shape;12;p2"/>
          <p:cNvSpPr txBox="1"/>
          <p:nvPr>
            <p:ph type="ctrTitle"/>
          </p:nvPr>
        </p:nvSpPr>
        <p:spPr>
          <a:xfrm>
            <a:off x="512700" y="1893300"/>
            <a:ext cx="8118600" cy="1522800"/>
          </a:xfrm>
          <a:prstGeom prst="rect">
            <a:avLst/>
          </a:prstGeom>
        </p:spPr>
        <p:txBody>
          <a:bodyPr anchorCtr="0" anchor="b" bIns="91425" lIns="91425" spcFirstLastPara="1" rIns="91425" wrap="square" tIns="91425">
            <a:normAutofit/>
          </a:bodyPr>
          <a:lstStyle>
            <a:lvl1pPr lvl="0">
              <a:spcBef>
                <a:spcPts val="0"/>
              </a:spcBef>
              <a:spcAft>
                <a:spcPts val="0"/>
              </a:spcAft>
              <a:buClr>
                <a:schemeClr val="accent1"/>
              </a:buClr>
              <a:buSzPts val="4200"/>
              <a:buNone/>
              <a:defRPr sz="4200">
                <a:solidFill>
                  <a:schemeClr val="accent1"/>
                </a:solidFill>
              </a:defRPr>
            </a:lvl1pPr>
            <a:lvl2pPr lvl="1">
              <a:spcBef>
                <a:spcPts val="0"/>
              </a:spcBef>
              <a:spcAft>
                <a:spcPts val="0"/>
              </a:spcAft>
              <a:buClr>
                <a:schemeClr val="accent1"/>
              </a:buClr>
              <a:buSzPts val="4200"/>
              <a:buNone/>
              <a:defRPr sz="4200">
                <a:solidFill>
                  <a:schemeClr val="accent1"/>
                </a:solidFill>
              </a:defRPr>
            </a:lvl2pPr>
            <a:lvl3pPr lvl="2">
              <a:spcBef>
                <a:spcPts val="0"/>
              </a:spcBef>
              <a:spcAft>
                <a:spcPts val="0"/>
              </a:spcAft>
              <a:buClr>
                <a:schemeClr val="accent1"/>
              </a:buClr>
              <a:buSzPts val="4200"/>
              <a:buNone/>
              <a:defRPr sz="4200">
                <a:solidFill>
                  <a:schemeClr val="accent1"/>
                </a:solidFill>
              </a:defRPr>
            </a:lvl3pPr>
            <a:lvl4pPr lvl="3">
              <a:spcBef>
                <a:spcPts val="0"/>
              </a:spcBef>
              <a:spcAft>
                <a:spcPts val="0"/>
              </a:spcAft>
              <a:buClr>
                <a:schemeClr val="accent1"/>
              </a:buClr>
              <a:buSzPts val="4200"/>
              <a:buNone/>
              <a:defRPr sz="4200">
                <a:solidFill>
                  <a:schemeClr val="accent1"/>
                </a:solidFill>
              </a:defRPr>
            </a:lvl4pPr>
            <a:lvl5pPr lvl="4">
              <a:spcBef>
                <a:spcPts val="0"/>
              </a:spcBef>
              <a:spcAft>
                <a:spcPts val="0"/>
              </a:spcAft>
              <a:buClr>
                <a:schemeClr val="accent1"/>
              </a:buClr>
              <a:buSzPts val="4200"/>
              <a:buNone/>
              <a:defRPr sz="4200">
                <a:solidFill>
                  <a:schemeClr val="accent1"/>
                </a:solidFill>
              </a:defRPr>
            </a:lvl5pPr>
            <a:lvl6pPr lvl="5">
              <a:spcBef>
                <a:spcPts val="0"/>
              </a:spcBef>
              <a:spcAft>
                <a:spcPts val="0"/>
              </a:spcAft>
              <a:buClr>
                <a:schemeClr val="accent1"/>
              </a:buClr>
              <a:buSzPts val="4200"/>
              <a:buNone/>
              <a:defRPr sz="4200">
                <a:solidFill>
                  <a:schemeClr val="accent1"/>
                </a:solidFill>
              </a:defRPr>
            </a:lvl6pPr>
            <a:lvl7pPr lvl="6">
              <a:spcBef>
                <a:spcPts val="0"/>
              </a:spcBef>
              <a:spcAft>
                <a:spcPts val="0"/>
              </a:spcAft>
              <a:buClr>
                <a:schemeClr val="accent1"/>
              </a:buClr>
              <a:buSzPts val="4200"/>
              <a:buNone/>
              <a:defRPr sz="4200">
                <a:solidFill>
                  <a:schemeClr val="accent1"/>
                </a:solidFill>
              </a:defRPr>
            </a:lvl7pPr>
            <a:lvl8pPr lvl="7">
              <a:spcBef>
                <a:spcPts val="0"/>
              </a:spcBef>
              <a:spcAft>
                <a:spcPts val="0"/>
              </a:spcAft>
              <a:buClr>
                <a:schemeClr val="accent1"/>
              </a:buClr>
              <a:buSzPts val="4200"/>
              <a:buNone/>
              <a:defRPr sz="4200">
                <a:solidFill>
                  <a:schemeClr val="accent1"/>
                </a:solidFill>
              </a:defRPr>
            </a:lvl8pPr>
            <a:lvl9pPr lvl="8">
              <a:spcBef>
                <a:spcPts val="0"/>
              </a:spcBef>
              <a:spcAft>
                <a:spcPts val="0"/>
              </a:spcAft>
              <a:buClr>
                <a:schemeClr val="accent1"/>
              </a:buClr>
              <a:buSzPts val="4200"/>
              <a:buNone/>
              <a:defRPr sz="4200">
                <a:solidFill>
                  <a:schemeClr val="accent1"/>
                </a:solidFill>
              </a:defRPr>
            </a:lvl9pPr>
          </a:lstStyle>
          <a:p/>
        </p:txBody>
      </p:sp>
      <p:sp>
        <p:nvSpPr>
          <p:cNvPr id="13" name="Google Shape;13;p2"/>
          <p:cNvSpPr txBox="1"/>
          <p:nvPr>
            <p:ph idx="1" type="subTitle"/>
          </p:nvPr>
        </p:nvSpPr>
        <p:spPr>
          <a:xfrm>
            <a:off x="512700" y="3840639"/>
            <a:ext cx="8118600" cy="7875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accent2"/>
              </a:buClr>
              <a:buSzPts val="2400"/>
              <a:buNone/>
              <a:defRPr sz="2400">
                <a:solidFill>
                  <a:schemeClr val="accent2"/>
                </a:solidFill>
              </a:defRPr>
            </a:lvl1pPr>
            <a:lvl2pPr lvl="1">
              <a:lnSpc>
                <a:spcPct val="100000"/>
              </a:lnSpc>
              <a:spcBef>
                <a:spcPts val="0"/>
              </a:spcBef>
              <a:spcAft>
                <a:spcPts val="0"/>
              </a:spcAft>
              <a:buClr>
                <a:schemeClr val="accent2"/>
              </a:buClr>
              <a:buSzPts val="2400"/>
              <a:buNone/>
              <a:defRPr sz="2400">
                <a:solidFill>
                  <a:schemeClr val="accent2"/>
                </a:solidFill>
              </a:defRPr>
            </a:lvl2pPr>
            <a:lvl3pPr lvl="2">
              <a:lnSpc>
                <a:spcPct val="100000"/>
              </a:lnSpc>
              <a:spcBef>
                <a:spcPts val="0"/>
              </a:spcBef>
              <a:spcAft>
                <a:spcPts val="0"/>
              </a:spcAft>
              <a:buClr>
                <a:schemeClr val="accent2"/>
              </a:buClr>
              <a:buSzPts val="2400"/>
              <a:buNone/>
              <a:defRPr sz="2400">
                <a:solidFill>
                  <a:schemeClr val="accent2"/>
                </a:solidFill>
              </a:defRPr>
            </a:lvl3pPr>
            <a:lvl4pPr lvl="3">
              <a:lnSpc>
                <a:spcPct val="100000"/>
              </a:lnSpc>
              <a:spcBef>
                <a:spcPts val="0"/>
              </a:spcBef>
              <a:spcAft>
                <a:spcPts val="0"/>
              </a:spcAft>
              <a:buClr>
                <a:schemeClr val="accent2"/>
              </a:buClr>
              <a:buSzPts val="2400"/>
              <a:buNone/>
              <a:defRPr sz="2400">
                <a:solidFill>
                  <a:schemeClr val="accent2"/>
                </a:solidFill>
              </a:defRPr>
            </a:lvl4pPr>
            <a:lvl5pPr lvl="4">
              <a:lnSpc>
                <a:spcPct val="100000"/>
              </a:lnSpc>
              <a:spcBef>
                <a:spcPts val="0"/>
              </a:spcBef>
              <a:spcAft>
                <a:spcPts val="0"/>
              </a:spcAft>
              <a:buClr>
                <a:schemeClr val="accent2"/>
              </a:buClr>
              <a:buSzPts val="2400"/>
              <a:buNone/>
              <a:defRPr sz="2400">
                <a:solidFill>
                  <a:schemeClr val="accent2"/>
                </a:solidFill>
              </a:defRPr>
            </a:lvl5pPr>
            <a:lvl6pPr lvl="5">
              <a:lnSpc>
                <a:spcPct val="100000"/>
              </a:lnSpc>
              <a:spcBef>
                <a:spcPts val="0"/>
              </a:spcBef>
              <a:spcAft>
                <a:spcPts val="0"/>
              </a:spcAft>
              <a:buClr>
                <a:schemeClr val="accent2"/>
              </a:buClr>
              <a:buSzPts val="2400"/>
              <a:buNone/>
              <a:defRPr sz="2400">
                <a:solidFill>
                  <a:schemeClr val="accent2"/>
                </a:solidFill>
              </a:defRPr>
            </a:lvl6pPr>
            <a:lvl7pPr lvl="6">
              <a:lnSpc>
                <a:spcPct val="100000"/>
              </a:lnSpc>
              <a:spcBef>
                <a:spcPts val="0"/>
              </a:spcBef>
              <a:spcAft>
                <a:spcPts val="0"/>
              </a:spcAft>
              <a:buClr>
                <a:schemeClr val="accent2"/>
              </a:buClr>
              <a:buSzPts val="2400"/>
              <a:buNone/>
              <a:defRPr sz="2400">
                <a:solidFill>
                  <a:schemeClr val="accent2"/>
                </a:solidFill>
              </a:defRPr>
            </a:lvl7pPr>
            <a:lvl8pPr lvl="7">
              <a:lnSpc>
                <a:spcPct val="100000"/>
              </a:lnSpc>
              <a:spcBef>
                <a:spcPts val="0"/>
              </a:spcBef>
              <a:spcAft>
                <a:spcPts val="0"/>
              </a:spcAft>
              <a:buClr>
                <a:schemeClr val="accent2"/>
              </a:buClr>
              <a:buSzPts val="2400"/>
              <a:buNone/>
              <a:defRPr sz="2400">
                <a:solidFill>
                  <a:schemeClr val="accent2"/>
                </a:solidFill>
              </a:defRPr>
            </a:lvl8pPr>
            <a:lvl9pPr lvl="8">
              <a:lnSpc>
                <a:spcPct val="100000"/>
              </a:lnSpc>
              <a:spcBef>
                <a:spcPts val="0"/>
              </a:spcBef>
              <a:spcAft>
                <a:spcPts val="0"/>
              </a:spcAft>
              <a:buClr>
                <a:schemeClr val="accent2"/>
              </a:buClr>
              <a:buSzPts val="2400"/>
              <a:buNone/>
              <a:defRPr sz="2400">
                <a:solidFill>
                  <a:schemeClr val="accent2"/>
                </a:solidFill>
              </a:defRPr>
            </a:lvl9pPr>
          </a:lstStyle>
          <a:p/>
        </p:txBody>
      </p:sp>
      <p:sp>
        <p:nvSpPr>
          <p:cNvPr id="14" name="Google Shape;14;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9" name="Shape 49"/>
        <p:cNvGrpSpPr/>
        <p:nvPr/>
      </p:nvGrpSpPr>
      <p:grpSpPr>
        <a:xfrm>
          <a:off x="0" y="0"/>
          <a:ext cx="0" cy="0"/>
          <a:chOff x="0" y="0"/>
          <a:chExt cx="0" cy="0"/>
        </a:xfrm>
      </p:grpSpPr>
      <p:sp>
        <p:nvSpPr>
          <p:cNvPr id="50" name="Google Shape;50;p11"/>
          <p:cNvSpPr txBox="1"/>
          <p:nvPr>
            <p:ph hasCustomPrompt="1" type="title"/>
          </p:nvPr>
        </p:nvSpPr>
        <p:spPr>
          <a:xfrm>
            <a:off x="311700" y="1039650"/>
            <a:ext cx="8520600" cy="2106300"/>
          </a:xfrm>
          <a:prstGeom prst="rect">
            <a:avLst/>
          </a:prstGeom>
        </p:spPr>
        <p:txBody>
          <a:bodyPr anchorCtr="0" anchor="b" bIns="91425" lIns="91425" spcFirstLastPara="1" rIns="91425" wrap="square" tIns="91425">
            <a:normAutofit/>
          </a:bodyPr>
          <a:lstStyle>
            <a:lvl1pPr lvl="0" algn="ctr">
              <a:spcBef>
                <a:spcPts val="0"/>
              </a:spcBef>
              <a:spcAft>
                <a:spcPts val="0"/>
              </a:spcAft>
              <a:buSzPts val="14000"/>
              <a:buNone/>
              <a:defRPr b="1" sz="14000"/>
            </a:lvl1pPr>
            <a:lvl2pPr lvl="1" algn="ctr">
              <a:spcBef>
                <a:spcPts val="0"/>
              </a:spcBef>
              <a:spcAft>
                <a:spcPts val="0"/>
              </a:spcAft>
              <a:buSzPts val="14000"/>
              <a:buNone/>
              <a:defRPr b="1" sz="14000"/>
            </a:lvl2pPr>
            <a:lvl3pPr lvl="2" algn="ctr">
              <a:spcBef>
                <a:spcPts val="0"/>
              </a:spcBef>
              <a:spcAft>
                <a:spcPts val="0"/>
              </a:spcAft>
              <a:buSzPts val="14000"/>
              <a:buNone/>
              <a:defRPr b="1" sz="14000"/>
            </a:lvl3pPr>
            <a:lvl4pPr lvl="3" algn="ctr">
              <a:spcBef>
                <a:spcPts val="0"/>
              </a:spcBef>
              <a:spcAft>
                <a:spcPts val="0"/>
              </a:spcAft>
              <a:buSzPts val="14000"/>
              <a:buNone/>
              <a:defRPr b="1" sz="14000"/>
            </a:lvl4pPr>
            <a:lvl5pPr lvl="4" algn="ctr">
              <a:spcBef>
                <a:spcPts val="0"/>
              </a:spcBef>
              <a:spcAft>
                <a:spcPts val="0"/>
              </a:spcAft>
              <a:buSzPts val="14000"/>
              <a:buNone/>
              <a:defRPr b="1" sz="14000"/>
            </a:lvl5pPr>
            <a:lvl6pPr lvl="5" algn="ctr">
              <a:spcBef>
                <a:spcPts val="0"/>
              </a:spcBef>
              <a:spcAft>
                <a:spcPts val="0"/>
              </a:spcAft>
              <a:buSzPts val="14000"/>
              <a:buNone/>
              <a:defRPr b="1" sz="14000"/>
            </a:lvl6pPr>
            <a:lvl7pPr lvl="6" algn="ctr">
              <a:spcBef>
                <a:spcPts val="0"/>
              </a:spcBef>
              <a:spcAft>
                <a:spcPts val="0"/>
              </a:spcAft>
              <a:buSzPts val="14000"/>
              <a:buNone/>
              <a:defRPr b="1" sz="14000"/>
            </a:lvl7pPr>
            <a:lvl8pPr lvl="7" algn="ctr">
              <a:spcBef>
                <a:spcPts val="0"/>
              </a:spcBef>
              <a:spcAft>
                <a:spcPts val="0"/>
              </a:spcAft>
              <a:buSzPts val="14000"/>
              <a:buNone/>
              <a:defRPr b="1" sz="14000"/>
            </a:lvl8pPr>
            <a:lvl9pPr lvl="8" algn="ctr">
              <a:spcBef>
                <a:spcPts val="0"/>
              </a:spcBef>
              <a:spcAft>
                <a:spcPts val="0"/>
              </a:spcAft>
              <a:buSzPts val="14000"/>
              <a:buNone/>
              <a:defRPr b="1" sz="14000"/>
            </a:lvl9pPr>
          </a:lstStyle>
          <a:p>
            <a:r>
              <a:t>xx%</a:t>
            </a:r>
          </a:p>
        </p:txBody>
      </p:sp>
      <p:sp>
        <p:nvSpPr>
          <p:cNvPr id="51" name="Google Shape;51;p11"/>
          <p:cNvSpPr txBox="1"/>
          <p:nvPr>
            <p:ph idx="1" type="body"/>
          </p:nvPr>
        </p:nvSpPr>
        <p:spPr>
          <a:xfrm>
            <a:off x="311700" y="32284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2" name="Google Shape;52;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5" name="Shape 15"/>
        <p:cNvGrpSpPr/>
        <p:nvPr/>
      </p:nvGrpSpPr>
      <p:grpSpPr>
        <a:xfrm>
          <a:off x="0" y="0"/>
          <a:ext cx="0" cy="0"/>
          <a:chOff x="0" y="0"/>
          <a:chExt cx="0" cy="0"/>
        </a:xfrm>
      </p:grpSpPr>
      <p:cxnSp>
        <p:nvCxnSpPr>
          <p:cNvPr id="16" name="Google Shape;16;p3"/>
          <p:cNvCxnSpPr/>
          <p:nvPr/>
        </p:nvCxnSpPr>
        <p:spPr>
          <a:xfrm>
            <a:off x="641934" y="3597500"/>
            <a:ext cx="390300" cy="0"/>
          </a:xfrm>
          <a:prstGeom prst="straightConnector1">
            <a:avLst/>
          </a:prstGeom>
          <a:noFill/>
          <a:ln cap="flat" cmpd="sng" w="28575">
            <a:solidFill>
              <a:schemeClr val="lt2"/>
            </a:solidFill>
            <a:prstDash val="solid"/>
            <a:round/>
            <a:headEnd len="sm" w="sm" type="none"/>
            <a:tailEnd len="sm" w="sm" type="none"/>
          </a:ln>
        </p:spPr>
      </p:cxnSp>
      <p:sp>
        <p:nvSpPr>
          <p:cNvPr id="17" name="Google Shape;17;p3"/>
          <p:cNvSpPr txBox="1"/>
          <p:nvPr>
            <p:ph type="title"/>
          </p:nvPr>
        </p:nvSpPr>
        <p:spPr>
          <a:xfrm>
            <a:off x="512700" y="1893300"/>
            <a:ext cx="8118600" cy="1522800"/>
          </a:xfrm>
          <a:prstGeom prst="rect">
            <a:avLst/>
          </a:prstGeom>
        </p:spPr>
        <p:txBody>
          <a:bodyPr anchorCtr="0" anchor="b" bIns="91425" lIns="91425" spcFirstLastPara="1" rIns="91425" wrap="square" tIns="91425">
            <a:normAutofit/>
          </a:bodyPr>
          <a:lstStyle>
            <a:lvl1pPr lvl="0">
              <a:spcBef>
                <a:spcPts val="0"/>
              </a:spcBef>
              <a:spcAft>
                <a:spcPts val="0"/>
              </a:spcAft>
              <a:buClr>
                <a:schemeClr val="accent1"/>
              </a:buClr>
              <a:buSzPts val="6000"/>
              <a:buNone/>
              <a:defRPr sz="6000">
                <a:solidFill>
                  <a:schemeClr val="accent1"/>
                </a:solidFill>
              </a:defRPr>
            </a:lvl1pPr>
            <a:lvl2pPr lvl="1">
              <a:spcBef>
                <a:spcPts val="0"/>
              </a:spcBef>
              <a:spcAft>
                <a:spcPts val="0"/>
              </a:spcAft>
              <a:buClr>
                <a:schemeClr val="accent1"/>
              </a:buClr>
              <a:buSzPts val="6000"/>
              <a:buNone/>
              <a:defRPr sz="6000">
                <a:solidFill>
                  <a:schemeClr val="accent1"/>
                </a:solidFill>
              </a:defRPr>
            </a:lvl2pPr>
            <a:lvl3pPr lvl="2">
              <a:spcBef>
                <a:spcPts val="0"/>
              </a:spcBef>
              <a:spcAft>
                <a:spcPts val="0"/>
              </a:spcAft>
              <a:buClr>
                <a:schemeClr val="accent1"/>
              </a:buClr>
              <a:buSzPts val="6000"/>
              <a:buNone/>
              <a:defRPr sz="6000">
                <a:solidFill>
                  <a:schemeClr val="accent1"/>
                </a:solidFill>
              </a:defRPr>
            </a:lvl3pPr>
            <a:lvl4pPr lvl="3">
              <a:spcBef>
                <a:spcPts val="0"/>
              </a:spcBef>
              <a:spcAft>
                <a:spcPts val="0"/>
              </a:spcAft>
              <a:buClr>
                <a:schemeClr val="accent1"/>
              </a:buClr>
              <a:buSzPts val="6000"/>
              <a:buNone/>
              <a:defRPr sz="6000">
                <a:solidFill>
                  <a:schemeClr val="accent1"/>
                </a:solidFill>
              </a:defRPr>
            </a:lvl4pPr>
            <a:lvl5pPr lvl="4">
              <a:spcBef>
                <a:spcPts val="0"/>
              </a:spcBef>
              <a:spcAft>
                <a:spcPts val="0"/>
              </a:spcAft>
              <a:buClr>
                <a:schemeClr val="accent1"/>
              </a:buClr>
              <a:buSzPts val="6000"/>
              <a:buNone/>
              <a:defRPr sz="6000">
                <a:solidFill>
                  <a:schemeClr val="accent1"/>
                </a:solidFill>
              </a:defRPr>
            </a:lvl5pPr>
            <a:lvl6pPr lvl="5">
              <a:spcBef>
                <a:spcPts val="0"/>
              </a:spcBef>
              <a:spcAft>
                <a:spcPts val="0"/>
              </a:spcAft>
              <a:buClr>
                <a:schemeClr val="accent1"/>
              </a:buClr>
              <a:buSzPts val="6000"/>
              <a:buNone/>
              <a:defRPr sz="6000">
                <a:solidFill>
                  <a:schemeClr val="accent1"/>
                </a:solidFill>
              </a:defRPr>
            </a:lvl6pPr>
            <a:lvl7pPr lvl="6">
              <a:spcBef>
                <a:spcPts val="0"/>
              </a:spcBef>
              <a:spcAft>
                <a:spcPts val="0"/>
              </a:spcAft>
              <a:buClr>
                <a:schemeClr val="accent1"/>
              </a:buClr>
              <a:buSzPts val="6000"/>
              <a:buNone/>
              <a:defRPr sz="6000">
                <a:solidFill>
                  <a:schemeClr val="accent1"/>
                </a:solidFill>
              </a:defRPr>
            </a:lvl7pPr>
            <a:lvl8pPr lvl="7">
              <a:spcBef>
                <a:spcPts val="0"/>
              </a:spcBef>
              <a:spcAft>
                <a:spcPts val="0"/>
              </a:spcAft>
              <a:buClr>
                <a:schemeClr val="accent1"/>
              </a:buClr>
              <a:buSzPts val="6000"/>
              <a:buNone/>
              <a:defRPr sz="6000">
                <a:solidFill>
                  <a:schemeClr val="accent1"/>
                </a:solidFill>
              </a:defRPr>
            </a:lvl8pPr>
            <a:lvl9pPr lvl="8">
              <a:spcBef>
                <a:spcPts val="0"/>
              </a:spcBef>
              <a:spcAft>
                <a:spcPts val="0"/>
              </a:spcAft>
              <a:buClr>
                <a:schemeClr val="accent1"/>
              </a:buClr>
              <a:buSzPts val="6000"/>
              <a:buNone/>
              <a:defRPr sz="6000">
                <a:solidFill>
                  <a:schemeClr val="accent1"/>
                </a:solidFill>
              </a:defRPr>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txBox="1"/>
          <p:nvPr>
            <p:ph type="title"/>
          </p:nvPr>
        </p:nvSpPr>
        <p:spPr>
          <a:xfrm>
            <a:off x="311700" y="445025"/>
            <a:ext cx="8520600" cy="6132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171600"/>
            <a:ext cx="8520600" cy="33972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3" name="Google Shape;23;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6132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5"/>
          <p:cNvSpPr txBox="1"/>
          <p:nvPr>
            <p:ph idx="1" type="body"/>
          </p:nvPr>
        </p:nvSpPr>
        <p:spPr>
          <a:xfrm>
            <a:off x="311700" y="1171675"/>
            <a:ext cx="3999900" cy="3397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2" type="body"/>
          </p:nvPr>
        </p:nvSpPr>
        <p:spPr>
          <a:xfrm>
            <a:off x="4832400" y="1171675"/>
            <a:ext cx="3999900" cy="3397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8" name="Google Shape;28;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6132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1" name="Google Shape;31;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5" name="Google Shape;35;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6" name="Shape 36"/>
        <p:cNvGrpSpPr/>
        <p:nvPr/>
      </p:nvGrpSpPr>
      <p:grpSpPr>
        <a:xfrm>
          <a:off x="0" y="0"/>
          <a:ext cx="0" cy="0"/>
          <a:chOff x="0" y="0"/>
          <a:chExt cx="0" cy="0"/>
        </a:xfrm>
      </p:grpSpPr>
      <p:sp>
        <p:nvSpPr>
          <p:cNvPr id="37" name="Google Shape;37;p8"/>
          <p:cNvSpPr txBox="1"/>
          <p:nvPr>
            <p:ph type="title"/>
          </p:nvPr>
        </p:nvSpPr>
        <p:spPr>
          <a:xfrm>
            <a:off x="490250" y="526350"/>
            <a:ext cx="56040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accent1"/>
              </a:buClr>
              <a:buSzPts val="5400"/>
              <a:buNone/>
              <a:defRPr sz="5400">
                <a:solidFill>
                  <a:schemeClr val="accent1"/>
                </a:solidFill>
              </a:defRPr>
            </a:lvl1pPr>
            <a:lvl2pPr lvl="1">
              <a:spcBef>
                <a:spcPts val="0"/>
              </a:spcBef>
              <a:spcAft>
                <a:spcPts val="0"/>
              </a:spcAft>
              <a:buClr>
                <a:schemeClr val="accent1"/>
              </a:buClr>
              <a:buSzPts val="5400"/>
              <a:buNone/>
              <a:defRPr sz="5400">
                <a:solidFill>
                  <a:schemeClr val="accent1"/>
                </a:solidFill>
              </a:defRPr>
            </a:lvl2pPr>
            <a:lvl3pPr lvl="2">
              <a:spcBef>
                <a:spcPts val="0"/>
              </a:spcBef>
              <a:spcAft>
                <a:spcPts val="0"/>
              </a:spcAft>
              <a:buClr>
                <a:schemeClr val="accent1"/>
              </a:buClr>
              <a:buSzPts val="5400"/>
              <a:buNone/>
              <a:defRPr sz="5400">
                <a:solidFill>
                  <a:schemeClr val="accent1"/>
                </a:solidFill>
              </a:defRPr>
            </a:lvl3pPr>
            <a:lvl4pPr lvl="3">
              <a:spcBef>
                <a:spcPts val="0"/>
              </a:spcBef>
              <a:spcAft>
                <a:spcPts val="0"/>
              </a:spcAft>
              <a:buClr>
                <a:schemeClr val="accent1"/>
              </a:buClr>
              <a:buSzPts val="5400"/>
              <a:buNone/>
              <a:defRPr sz="5400">
                <a:solidFill>
                  <a:schemeClr val="accent1"/>
                </a:solidFill>
              </a:defRPr>
            </a:lvl4pPr>
            <a:lvl5pPr lvl="4">
              <a:spcBef>
                <a:spcPts val="0"/>
              </a:spcBef>
              <a:spcAft>
                <a:spcPts val="0"/>
              </a:spcAft>
              <a:buClr>
                <a:schemeClr val="accent1"/>
              </a:buClr>
              <a:buSzPts val="5400"/>
              <a:buNone/>
              <a:defRPr sz="5400">
                <a:solidFill>
                  <a:schemeClr val="accent1"/>
                </a:solidFill>
              </a:defRPr>
            </a:lvl5pPr>
            <a:lvl6pPr lvl="5">
              <a:spcBef>
                <a:spcPts val="0"/>
              </a:spcBef>
              <a:spcAft>
                <a:spcPts val="0"/>
              </a:spcAft>
              <a:buClr>
                <a:schemeClr val="accent1"/>
              </a:buClr>
              <a:buSzPts val="5400"/>
              <a:buNone/>
              <a:defRPr sz="5400">
                <a:solidFill>
                  <a:schemeClr val="accent1"/>
                </a:solidFill>
              </a:defRPr>
            </a:lvl6pPr>
            <a:lvl7pPr lvl="6">
              <a:spcBef>
                <a:spcPts val="0"/>
              </a:spcBef>
              <a:spcAft>
                <a:spcPts val="0"/>
              </a:spcAft>
              <a:buClr>
                <a:schemeClr val="accent1"/>
              </a:buClr>
              <a:buSzPts val="5400"/>
              <a:buNone/>
              <a:defRPr sz="5400">
                <a:solidFill>
                  <a:schemeClr val="accent1"/>
                </a:solidFill>
              </a:defRPr>
            </a:lvl7pPr>
            <a:lvl8pPr lvl="7">
              <a:spcBef>
                <a:spcPts val="0"/>
              </a:spcBef>
              <a:spcAft>
                <a:spcPts val="0"/>
              </a:spcAft>
              <a:buClr>
                <a:schemeClr val="accent1"/>
              </a:buClr>
              <a:buSzPts val="5400"/>
              <a:buNone/>
              <a:defRPr sz="5400">
                <a:solidFill>
                  <a:schemeClr val="accent1"/>
                </a:solidFill>
              </a:defRPr>
            </a:lvl8pPr>
            <a:lvl9pPr lvl="8">
              <a:spcBef>
                <a:spcPts val="0"/>
              </a:spcBef>
              <a:spcAft>
                <a:spcPts val="0"/>
              </a:spcAft>
              <a:buClr>
                <a:schemeClr val="accent1"/>
              </a:buClr>
              <a:buSzPts val="5400"/>
              <a:buNone/>
              <a:defRPr sz="5400">
                <a:solidFill>
                  <a:schemeClr val="accent1"/>
                </a:solidFill>
              </a:defRPr>
            </a:lvl9pPr>
          </a:lstStyle>
          <a:p/>
        </p:txBody>
      </p:sp>
      <p:sp>
        <p:nvSpPr>
          <p:cNvPr id="38" name="Google Shape;38;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 name="Google Shape;41;p9"/>
          <p:cNvCxnSpPr/>
          <p:nvPr/>
        </p:nvCxnSpPr>
        <p:spPr>
          <a:xfrm>
            <a:off x="5029675" y="4495500"/>
            <a:ext cx="686400" cy="0"/>
          </a:xfrm>
          <a:prstGeom prst="straightConnector1">
            <a:avLst/>
          </a:prstGeom>
          <a:noFill/>
          <a:ln cap="flat" cmpd="sng" w="19050">
            <a:solidFill>
              <a:schemeClr val="lt2"/>
            </a:solidFill>
            <a:prstDash val="solid"/>
            <a:round/>
            <a:headEnd len="sm" w="sm" type="none"/>
            <a:tailEnd len="sm" w="sm" type="none"/>
          </a:ln>
        </p:spPr>
      </p:cxnSp>
      <p:sp>
        <p:nvSpPr>
          <p:cNvPr id="42" name="Google Shape;42;p9"/>
          <p:cNvSpPr txBox="1"/>
          <p:nvPr>
            <p:ph type="title"/>
          </p:nvPr>
        </p:nvSpPr>
        <p:spPr>
          <a:xfrm>
            <a:off x="265500" y="1382350"/>
            <a:ext cx="4045200" cy="13332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2"/>
              </a:buClr>
              <a:buSzPts val="4200"/>
              <a:buNone/>
              <a:defRPr sz="4200">
                <a:solidFill>
                  <a:schemeClr val="lt2"/>
                </a:solidFill>
              </a:defRPr>
            </a:lvl1pPr>
            <a:lvl2pPr lvl="1" algn="ctr">
              <a:spcBef>
                <a:spcPts val="0"/>
              </a:spcBef>
              <a:spcAft>
                <a:spcPts val="0"/>
              </a:spcAft>
              <a:buClr>
                <a:schemeClr val="lt2"/>
              </a:buClr>
              <a:buSzPts val="4200"/>
              <a:buNone/>
              <a:defRPr sz="4200">
                <a:solidFill>
                  <a:schemeClr val="lt2"/>
                </a:solidFill>
              </a:defRPr>
            </a:lvl2pPr>
            <a:lvl3pPr lvl="2" algn="ctr">
              <a:spcBef>
                <a:spcPts val="0"/>
              </a:spcBef>
              <a:spcAft>
                <a:spcPts val="0"/>
              </a:spcAft>
              <a:buClr>
                <a:schemeClr val="lt2"/>
              </a:buClr>
              <a:buSzPts val="4200"/>
              <a:buNone/>
              <a:defRPr sz="4200">
                <a:solidFill>
                  <a:schemeClr val="lt2"/>
                </a:solidFill>
              </a:defRPr>
            </a:lvl3pPr>
            <a:lvl4pPr lvl="3" algn="ctr">
              <a:spcBef>
                <a:spcPts val="0"/>
              </a:spcBef>
              <a:spcAft>
                <a:spcPts val="0"/>
              </a:spcAft>
              <a:buClr>
                <a:schemeClr val="lt2"/>
              </a:buClr>
              <a:buSzPts val="4200"/>
              <a:buNone/>
              <a:defRPr sz="4200">
                <a:solidFill>
                  <a:schemeClr val="lt2"/>
                </a:solidFill>
              </a:defRPr>
            </a:lvl4pPr>
            <a:lvl5pPr lvl="4" algn="ctr">
              <a:spcBef>
                <a:spcPts val="0"/>
              </a:spcBef>
              <a:spcAft>
                <a:spcPts val="0"/>
              </a:spcAft>
              <a:buClr>
                <a:schemeClr val="lt2"/>
              </a:buClr>
              <a:buSzPts val="4200"/>
              <a:buNone/>
              <a:defRPr sz="4200">
                <a:solidFill>
                  <a:schemeClr val="lt2"/>
                </a:solidFill>
              </a:defRPr>
            </a:lvl5pPr>
            <a:lvl6pPr lvl="5" algn="ctr">
              <a:spcBef>
                <a:spcPts val="0"/>
              </a:spcBef>
              <a:spcAft>
                <a:spcPts val="0"/>
              </a:spcAft>
              <a:buClr>
                <a:schemeClr val="lt2"/>
              </a:buClr>
              <a:buSzPts val="4200"/>
              <a:buNone/>
              <a:defRPr sz="4200">
                <a:solidFill>
                  <a:schemeClr val="lt2"/>
                </a:solidFill>
              </a:defRPr>
            </a:lvl6pPr>
            <a:lvl7pPr lvl="6" algn="ctr">
              <a:spcBef>
                <a:spcPts val="0"/>
              </a:spcBef>
              <a:spcAft>
                <a:spcPts val="0"/>
              </a:spcAft>
              <a:buClr>
                <a:schemeClr val="lt2"/>
              </a:buClr>
              <a:buSzPts val="4200"/>
              <a:buNone/>
              <a:defRPr sz="4200">
                <a:solidFill>
                  <a:schemeClr val="lt2"/>
                </a:solidFill>
              </a:defRPr>
            </a:lvl7pPr>
            <a:lvl8pPr lvl="7" algn="ctr">
              <a:spcBef>
                <a:spcPts val="0"/>
              </a:spcBef>
              <a:spcAft>
                <a:spcPts val="0"/>
              </a:spcAft>
              <a:buClr>
                <a:schemeClr val="lt2"/>
              </a:buClr>
              <a:buSzPts val="4200"/>
              <a:buNone/>
              <a:defRPr sz="4200">
                <a:solidFill>
                  <a:schemeClr val="lt2"/>
                </a:solidFill>
              </a:defRPr>
            </a:lvl8pPr>
            <a:lvl9pPr lvl="8" algn="ctr">
              <a:spcBef>
                <a:spcPts val="0"/>
              </a:spcBef>
              <a:spcAft>
                <a:spcPts val="0"/>
              </a:spcAft>
              <a:buClr>
                <a:schemeClr val="lt2"/>
              </a:buClr>
              <a:buSzPts val="4200"/>
              <a:buNone/>
              <a:defRPr sz="4200">
                <a:solidFill>
                  <a:schemeClr val="lt2"/>
                </a:solidFill>
              </a:defRPr>
            </a:lvl9pPr>
          </a:lstStyle>
          <a:p/>
        </p:txBody>
      </p:sp>
      <p:sp>
        <p:nvSpPr>
          <p:cNvPr id="43" name="Google Shape;43;p9"/>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4" name="Google Shape;44;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accent1"/>
              </a:buClr>
              <a:buSzPts val="1800"/>
              <a:buChar char="●"/>
              <a:defRPr>
                <a:solidFill>
                  <a:schemeClr val="accent1"/>
                </a:solidFill>
              </a:defRPr>
            </a:lvl1pPr>
            <a:lvl2pPr indent="-317500" lvl="1" marL="914400">
              <a:spcBef>
                <a:spcPts val="0"/>
              </a:spcBef>
              <a:spcAft>
                <a:spcPts val="0"/>
              </a:spcAft>
              <a:buClr>
                <a:schemeClr val="accent1"/>
              </a:buClr>
              <a:buSzPts val="1400"/>
              <a:buChar char="○"/>
              <a:defRPr>
                <a:solidFill>
                  <a:schemeClr val="accent1"/>
                </a:solidFill>
              </a:defRPr>
            </a:lvl2pPr>
            <a:lvl3pPr indent="-317500" lvl="2" marL="1371600">
              <a:spcBef>
                <a:spcPts val="0"/>
              </a:spcBef>
              <a:spcAft>
                <a:spcPts val="0"/>
              </a:spcAft>
              <a:buClr>
                <a:schemeClr val="accent1"/>
              </a:buClr>
              <a:buSzPts val="1400"/>
              <a:buChar char="■"/>
              <a:defRPr>
                <a:solidFill>
                  <a:schemeClr val="accent1"/>
                </a:solidFill>
              </a:defRPr>
            </a:lvl3pPr>
            <a:lvl4pPr indent="-317500" lvl="3" marL="1828800">
              <a:spcBef>
                <a:spcPts val="0"/>
              </a:spcBef>
              <a:spcAft>
                <a:spcPts val="0"/>
              </a:spcAft>
              <a:buClr>
                <a:schemeClr val="accent1"/>
              </a:buClr>
              <a:buSzPts val="1400"/>
              <a:buChar char="●"/>
              <a:defRPr>
                <a:solidFill>
                  <a:schemeClr val="accent1"/>
                </a:solidFill>
              </a:defRPr>
            </a:lvl4pPr>
            <a:lvl5pPr indent="-317500" lvl="4" marL="2286000">
              <a:spcBef>
                <a:spcPts val="0"/>
              </a:spcBef>
              <a:spcAft>
                <a:spcPts val="0"/>
              </a:spcAft>
              <a:buClr>
                <a:schemeClr val="accent1"/>
              </a:buClr>
              <a:buSzPts val="1400"/>
              <a:buChar char="○"/>
              <a:defRPr>
                <a:solidFill>
                  <a:schemeClr val="accent1"/>
                </a:solidFill>
              </a:defRPr>
            </a:lvl5pPr>
            <a:lvl6pPr indent="-317500" lvl="5" marL="2743200">
              <a:spcBef>
                <a:spcPts val="0"/>
              </a:spcBef>
              <a:spcAft>
                <a:spcPts val="0"/>
              </a:spcAft>
              <a:buClr>
                <a:schemeClr val="accent1"/>
              </a:buClr>
              <a:buSzPts val="1400"/>
              <a:buChar char="■"/>
              <a:defRPr>
                <a:solidFill>
                  <a:schemeClr val="accent1"/>
                </a:solidFill>
              </a:defRPr>
            </a:lvl6pPr>
            <a:lvl7pPr indent="-317500" lvl="6" marL="3200400">
              <a:spcBef>
                <a:spcPts val="0"/>
              </a:spcBef>
              <a:spcAft>
                <a:spcPts val="0"/>
              </a:spcAft>
              <a:buClr>
                <a:schemeClr val="accent1"/>
              </a:buClr>
              <a:buSzPts val="1400"/>
              <a:buChar char="●"/>
              <a:defRPr>
                <a:solidFill>
                  <a:schemeClr val="accent1"/>
                </a:solidFill>
              </a:defRPr>
            </a:lvl7pPr>
            <a:lvl8pPr indent="-317500" lvl="7" marL="3657600">
              <a:spcBef>
                <a:spcPts val="0"/>
              </a:spcBef>
              <a:spcAft>
                <a:spcPts val="0"/>
              </a:spcAft>
              <a:buClr>
                <a:schemeClr val="accent1"/>
              </a:buClr>
              <a:buSzPts val="1400"/>
              <a:buChar char="○"/>
              <a:defRPr>
                <a:solidFill>
                  <a:schemeClr val="accent1"/>
                </a:solidFill>
              </a:defRPr>
            </a:lvl8pPr>
            <a:lvl9pPr indent="-317500" lvl="8" marL="4114800">
              <a:spcBef>
                <a:spcPts val="0"/>
              </a:spcBef>
              <a:spcAft>
                <a:spcPts val="0"/>
              </a:spcAft>
              <a:buClr>
                <a:schemeClr val="accent1"/>
              </a:buClr>
              <a:buSzPts val="1400"/>
              <a:buChar char="■"/>
              <a:defRPr>
                <a:solidFill>
                  <a:schemeClr val="accent1"/>
                </a:solidFill>
              </a:defRPr>
            </a:lvl9pPr>
          </a:lstStyle>
          <a:p/>
        </p:txBody>
      </p:sp>
      <p:sp>
        <p:nvSpPr>
          <p:cNvPr id="45" name="Google Shape;45;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6" name="Shape 46"/>
        <p:cNvGrpSpPr/>
        <p:nvPr/>
      </p:nvGrpSpPr>
      <p:grpSpPr>
        <a:xfrm>
          <a:off x="0" y="0"/>
          <a:ext cx="0" cy="0"/>
          <a:chOff x="0" y="0"/>
          <a:chExt cx="0" cy="0"/>
        </a:xfrm>
      </p:grpSpPr>
      <p:sp>
        <p:nvSpPr>
          <p:cNvPr id="47" name="Google Shape;47;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8" name="Google Shape;48;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aperback">
    <p:bg>
      <p:bgPr>
        <a:solidFill>
          <a:schemeClr val="accen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6132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1pPr>
            <a:lvl2pPr lvl="1">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2pPr>
            <a:lvl3pPr lvl="2">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3pPr>
            <a:lvl4pPr lvl="3">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4pPr>
            <a:lvl5pPr lvl="4">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5pPr>
            <a:lvl6pPr lvl="5">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6pPr>
            <a:lvl7pPr lvl="6">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7pPr>
            <a:lvl8pPr lvl="7">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8pPr>
            <a:lvl9pPr lvl="8">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9pPr>
          </a:lstStyle>
          <a:p/>
        </p:txBody>
      </p:sp>
      <p:sp>
        <p:nvSpPr>
          <p:cNvPr id="7" name="Google Shape;7;p1"/>
          <p:cNvSpPr txBox="1"/>
          <p:nvPr>
            <p:ph idx="1" type="body"/>
          </p:nvPr>
        </p:nvSpPr>
        <p:spPr>
          <a:xfrm>
            <a:off x="311700" y="1171600"/>
            <a:ext cx="8520600" cy="33972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1"/>
              </a:buClr>
              <a:buSzPts val="1800"/>
              <a:buFont typeface="Old Standard TT"/>
              <a:buChar char="●"/>
              <a:defRPr sz="1800">
                <a:solidFill>
                  <a:schemeClr val="dk1"/>
                </a:solidFill>
                <a:latin typeface="Old Standard TT"/>
                <a:ea typeface="Old Standard TT"/>
                <a:cs typeface="Old Standard TT"/>
                <a:sym typeface="Old Standard TT"/>
              </a:defRPr>
            </a:lvl1pPr>
            <a:lvl2pPr indent="-317500" lvl="1" marL="9144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2pPr>
            <a:lvl3pPr indent="-317500" lvl="2" marL="13716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3pPr>
            <a:lvl4pPr indent="-317500" lvl="3" marL="18288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4pPr>
            <a:lvl5pPr indent="-317500" lvl="4" marL="22860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5pPr>
            <a:lvl6pPr indent="-317500" lvl="5" marL="27432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6pPr>
            <a:lvl7pPr indent="-317500" lvl="6" marL="32004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7pPr>
            <a:lvl8pPr indent="-317500" lvl="7" marL="36576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8pPr>
            <a:lvl9pPr indent="-317500" lvl="8" marL="41148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Old Standard TT"/>
                <a:ea typeface="Old Standard TT"/>
                <a:cs typeface="Old Standard TT"/>
                <a:sym typeface="Old Standard TT"/>
              </a:defRPr>
            </a:lvl1pPr>
            <a:lvl2pPr lvl="1" algn="r">
              <a:buNone/>
              <a:defRPr sz="1000">
                <a:solidFill>
                  <a:schemeClr val="dk1"/>
                </a:solidFill>
                <a:latin typeface="Old Standard TT"/>
                <a:ea typeface="Old Standard TT"/>
                <a:cs typeface="Old Standard TT"/>
                <a:sym typeface="Old Standard TT"/>
              </a:defRPr>
            </a:lvl2pPr>
            <a:lvl3pPr lvl="2" algn="r">
              <a:buNone/>
              <a:defRPr sz="1000">
                <a:solidFill>
                  <a:schemeClr val="dk1"/>
                </a:solidFill>
                <a:latin typeface="Old Standard TT"/>
                <a:ea typeface="Old Standard TT"/>
                <a:cs typeface="Old Standard TT"/>
                <a:sym typeface="Old Standard TT"/>
              </a:defRPr>
            </a:lvl3pPr>
            <a:lvl4pPr lvl="3" algn="r">
              <a:buNone/>
              <a:defRPr sz="1000">
                <a:solidFill>
                  <a:schemeClr val="dk1"/>
                </a:solidFill>
                <a:latin typeface="Old Standard TT"/>
                <a:ea typeface="Old Standard TT"/>
                <a:cs typeface="Old Standard TT"/>
                <a:sym typeface="Old Standard TT"/>
              </a:defRPr>
            </a:lvl4pPr>
            <a:lvl5pPr lvl="4" algn="r">
              <a:buNone/>
              <a:defRPr sz="1000">
                <a:solidFill>
                  <a:schemeClr val="dk1"/>
                </a:solidFill>
                <a:latin typeface="Old Standard TT"/>
                <a:ea typeface="Old Standard TT"/>
                <a:cs typeface="Old Standard TT"/>
                <a:sym typeface="Old Standard TT"/>
              </a:defRPr>
            </a:lvl5pPr>
            <a:lvl6pPr lvl="5" algn="r">
              <a:buNone/>
              <a:defRPr sz="1000">
                <a:solidFill>
                  <a:schemeClr val="dk1"/>
                </a:solidFill>
                <a:latin typeface="Old Standard TT"/>
                <a:ea typeface="Old Standard TT"/>
                <a:cs typeface="Old Standard TT"/>
                <a:sym typeface="Old Standard TT"/>
              </a:defRPr>
            </a:lvl6pPr>
            <a:lvl7pPr lvl="6" algn="r">
              <a:buNone/>
              <a:defRPr sz="1000">
                <a:solidFill>
                  <a:schemeClr val="dk1"/>
                </a:solidFill>
                <a:latin typeface="Old Standard TT"/>
                <a:ea typeface="Old Standard TT"/>
                <a:cs typeface="Old Standard TT"/>
                <a:sym typeface="Old Standard TT"/>
              </a:defRPr>
            </a:lvl7pPr>
            <a:lvl8pPr lvl="7" algn="r">
              <a:buNone/>
              <a:defRPr sz="1000">
                <a:solidFill>
                  <a:schemeClr val="dk1"/>
                </a:solidFill>
                <a:latin typeface="Old Standard TT"/>
                <a:ea typeface="Old Standard TT"/>
                <a:cs typeface="Old Standard TT"/>
                <a:sym typeface="Old Standard TT"/>
              </a:defRPr>
            </a:lvl8pPr>
            <a:lvl9pPr lvl="8" algn="r">
              <a:buNone/>
              <a:defRPr sz="1000">
                <a:solidFill>
                  <a:schemeClr val="dk1"/>
                </a:solidFill>
                <a:latin typeface="Old Standard TT"/>
                <a:ea typeface="Old Standard TT"/>
                <a:cs typeface="Old Standard TT"/>
                <a:sym typeface="Old Standard TT"/>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hyperlink" Target="https://www.tandfonline.com/doi/full/10.1080/00480169.2019.1669504#" TargetMode="External"/><Relationship Id="rId4" Type="http://schemas.openxmlformats.org/officeDocument/2006/relationships/hyperlink" Target="https://www.tandfonline.com/doi/full/10.1080/00480169.2019.1669504#" TargetMode="External"/><Relationship Id="rId9" Type="http://schemas.openxmlformats.org/officeDocument/2006/relationships/image" Target="../media/image6.jpg"/><Relationship Id="rId5" Type="http://schemas.openxmlformats.org/officeDocument/2006/relationships/hyperlink" Target="https://www.tandfonline.com/doi/full/10.1080/00480169.2019.1669504#" TargetMode="External"/><Relationship Id="rId6" Type="http://schemas.openxmlformats.org/officeDocument/2006/relationships/hyperlink" Target="https://www.tandfonline.com/doi/full/10.1080/00480169.2019.1669504#" TargetMode="External"/><Relationship Id="rId7" Type="http://schemas.openxmlformats.org/officeDocument/2006/relationships/hyperlink" Target="https://www.youtube.com/watch?v=HJVJsgCi1uo&amp;ab_channel=Mindfulness" TargetMode="External"/><Relationship Id="rId8" Type="http://schemas.openxmlformats.org/officeDocument/2006/relationships/image" Target="../media/image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hyperlink" Target="https://proqol.org/" TargetMode="External"/><Relationship Id="rId4" Type="http://schemas.openxmlformats.org/officeDocument/2006/relationships/hyperlink" Target="https://proqol.org/proqol-manual" TargetMode="External"/><Relationship Id="rId5"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hyperlink" Target="https://twogreenthreads.org/a-self-care-resource-for-wildlife-volunteers/" TargetMode="External"/><Relationship Id="rId4" Type="http://schemas.openxmlformats.org/officeDocument/2006/relationships/hyperlink" Target="https://twogreenthreads.org/wildlife-heroes-caring-for-carers-podcast/" TargetMode="External"/><Relationship Id="rId10" Type="http://schemas.openxmlformats.org/officeDocument/2006/relationships/hyperlink" Target="https://twogreenthreads.org/bushfire-recovery-resources-to-help-our-community/" TargetMode="External"/><Relationship Id="rId9" Type="http://schemas.openxmlformats.org/officeDocument/2006/relationships/hyperlink" Target="https://twogreenthreads.org/mental-health-help-and-support/" TargetMode="External"/><Relationship Id="rId5" Type="http://schemas.openxmlformats.org/officeDocument/2006/relationships/hyperlink" Target="https://twogreenthreads.org/take-care-to-give-care/" TargetMode="External"/><Relationship Id="rId6" Type="http://schemas.openxmlformats.org/officeDocument/2006/relationships/hyperlink" Target="https://youtu.be/rqoxYKtEWEc" TargetMode="External"/><Relationship Id="rId7" Type="http://schemas.openxmlformats.org/officeDocument/2006/relationships/hyperlink" Target="https://www.phoenixaustralia.org/recovery/recovery-online/" TargetMode="External"/><Relationship Id="rId8" Type="http://schemas.openxmlformats.org/officeDocument/2006/relationships/hyperlink" Target="https://youtu.be/FulTaDhEtDY"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5.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https://wildtalk.org.au/" TargetMode="External"/><Relationship Id="rId4" Type="http://schemas.openxmlformats.org/officeDocument/2006/relationships/hyperlink" Target="https://au.reachout.com/"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58" name="Shape 58"/>
        <p:cNvGrpSpPr/>
        <p:nvPr/>
      </p:nvGrpSpPr>
      <p:grpSpPr>
        <a:xfrm>
          <a:off x="0" y="0"/>
          <a:ext cx="0" cy="0"/>
          <a:chOff x="0" y="0"/>
          <a:chExt cx="0" cy="0"/>
        </a:xfrm>
      </p:grpSpPr>
      <p:sp>
        <p:nvSpPr>
          <p:cNvPr id="59" name="Google Shape;59;p13"/>
          <p:cNvSpPr txBox="1"/>
          <p:nvPr>
            <p:ph type="ctrTitle"/>
          </p:nvPr>
        </p:nvSpPr>
        <p:spPr>
          <a:xfrm>
            <a:off x="512700" y="1893300"/>
            <a:ext cx="8118600" cy="15228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b="1" lang="en">
                <a:solidFill>
                  <a:schemeClr val="lt2"/>
                </a:solidFill>
              </a:rPr>
              <a:t>Caring for Carers Resource: </a:t>
            </a:r>
            <a:endParaRPr b="1">
              <a:solidFill>
                <a:schemeClr val="lt2"/>
              </a:solidFill>
            </a:endParaRPr>
          </a:p>
          <a:p>
            <a:pPr indent="0" lvl="0" marL="0" rtl="0" algn="l">
              <a:spcBef>
                <a:spcPts val="0"/>
              </a:spcBef>
              <a:spcAft>
                <a:spcPts val="0"/>
              </a:spcAft>
              <a:buNone/>
            </a:pPr>
            <a:r>
              <a:rPr b="1" lang="en" sz="2533">
                <a:solidFill>
                  <a:schemeClr val="lt2"/>
                </a:solidFill>
              </a:rPr>
              <a:t>Promoting the Health and Wellbeing of Wildlife Volunteers</a:t>
            </a:r>
            <a:endParaRPr b="1" sz="2533">
              <a:solidFill>
                <a:schemeClr val="lt2"/>
              </a:solidFill>
            </a:endParaRPr>
          </a:p>
        </p:txBody>
      </p:sp>
      <p:sp>
        <p:nvSpPr>
          <p:cNvPr id="60" name="Google Shape;60;p13"/>
          <p:cNvSpPr txBox="1"/>
          <p:nvPr>
            <p:ph idx="1" type="subTitle"/>
          </p:nvPr>
        </p:nvSpPr>
        <p:spPr>
          <a:xfrm>
            <a:off x="619750" y="3644439"/>
            <a:ext cx="8118600" cy="787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Save Our Wildlife Foundation Inc (SOWFI)</a:t>
            </a:r>
            <a:endParaRPr/>
          </a:p>
        </p:txBody>
      </p:sp>
      <p:sp>
        <p:nvSpPr>
          <p:cNvPr id="61" name="Google Shape;61;p13"/>
          <p:cNvSpPr txBox="1"/>
          <p:nvPr/>
        </p:nvSpPr>
        <p:spPr>
          <a:xfrm>
            <a:off x="512700" y="4536650"/>
            <a:ext cx="41739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Old Standard TT"/>
                <a:ea typeface="Old Standard TT"/>
                <a:cs typeface="Old Standard TT"/>
                <a:sym typeface="Old Standard TT"/>
              </a:rPr>
              <a:t>Created by Joshua Kelleher and Ngan Van</a:t>
            </a:r>
            <a:endParaRPr sz="1000">
              <a:latin typeface="Old Standard TT"/>
              <a:ea typeface="Old Standard TT"/>
              <a:cs typeface="Old Standard TT"/>
              <a:sym typeface="Old Standard TT"/>
            </a:endParaRPr>
          </a:p>
        </p:txBody>
      </p:sp>
      <p:pic>
        <p:nvPicPr>
          <p:cNvPr id="62" name="Google Shape;62;p13"/>
          <p:cNvPicPr preferRelativeResize="0"/>
          <p:nvPr/>
        </p:nvPicPr>
        <p:blipFill>
          <a:blip r:embed="rId3">
            <a:alphaModFix/>
          </a:blip>
          <a:stretch>
            <a:fillRect/>
          </a:stretch>
        </p:blipFill>
        <p:spPr>
          <a:xfrm>
            <a:off x="6581575" y="3738877"/>
            <a:ext cx="2271051" cy="11364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2"/>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Individual Preventative Strategies </a:t>
            </a:r>
            <a:endParaRPr/>
          </a:p>
        </p:txBody>
      </p:sp>
      <p:sp>
        <p:nvSpPr>
          <p:cNvPr id="125" name="Google Shape;125;p22"/>
          <p:cNvSpPr txBox="1"/>
          <p:nvPr>
            <p:ph idx="1" type="body"/>
          </p:nvPr>
        </p:nvSpPr>
        <p:spPr>
          <a:xfrm>
            <a:off x="311700" y="1171675"/>
            <a:ext cx="4118100" cy="3397200"/>
          </a:xfrm>
          <a:prstGeom prst="rect">
            <a:avLst/>
          </a:prstGeom>
          <a:ln cap="flat" cmpd="sng" w="9525">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800">
                <a:latin typeface="Times New Roman"/>
                <a:ea typeface="Times New Roman"/>
                <a:cs typeface="Times New Roman"/>
                <a:sym typeface="Times New Roman"/>
              </a:rPr>
              <a:t>Self-care</a:t>
            </a:r>
            <a:r>
              <a:rPr lang="en" sz="1200">
                <a:latin typeface="Times New Roman"/>
                <a:ea typeface="Times New Roman"/>
                <a:cs typeface="Times New Roman"/>
                <a:sym typeface="Times New Roman"/>
              </a:rPr>
              <a:t> </a:t>
            </a:r>
            <a:endParaRPr sz="1200">
              <a:latin typeface="Times New Roman"/>
              <a:ea typeface="Times New Roman"/>
              <a:cs typeface="Times New Roman"/>
              <a:sym typeface="Times New Roman"/>
            </a:endParaRPr>
          </a:p>
          <a:p>
            <a:pPr indent="0" lvl="0" marL="0" rtl="0" algn="l">
              <a:spcBef>
                <a:spcPts val="0"/>
              </a:spcBef>
              <a:spcAft>
                <a:spcPts val="0"/>
              </a:spcAft>
              <a:buNone/>
            </a:pPr>
            <a:r>
              <a:rPr lang="en" sz="1600">
                <a:latin typeface="Times New Roman"/>
                <a:ea typeface="Times New Roman"/>
                <a:cs typeface="Times New Roman"/>
                <a:sym typeface="Times New Roman"/>
              </a:rPr>
              <a:t>Self-care strategies protect ourselves from the negative effects of empathic engagement that causes compassion fatigue (White et al. 2021).</a:t>
            </a:r>
            <a:endParaRPr sz="1600">
              <a:latin typeface="Times New Roman"/>
              <a:ea typeface="Times New Roman"/>
              <a:cs typeface="Times New Roman"/>
              <a:sym typeface="Times New Roman"/>
            </a:endParaRPr>
          </a:p>
          <a:p>
            <a:pPr indent="0" lvl="0" marL="0" rtl="0" algn="l">
              <a:spcBef>
                <a:spcPts val="0"/>
              </a:spcBef>
              <a:spcAft>
                <a:spcPts val="0"/>
              </a:spcAft>
              <a:buClr>
                <a:srgbClr val="000000"/>
              </a:buClr>
              <a:buSzPts val="1100"/>
              <a:buFont typeface="Arial"/>
              <a:buNone/>
            </a:pPr>
            <a:r>
              <a:t/>
            </a:r>
            <a:endParaRPr sz="1600">
              <a:latin typeface="Times New Roman"/>
              <a:ea typeface="Times New Roman"/>
              <a:cs typeface="Times New Roman"/>
              <a:sym typeface="Times New Roman"/>
            </a:endParaRPr>
          </a:p>
        </p:txBody>
      </p:sp>
      <p:sp>
        <p:nvSpPr>
          <p:cNvPr id="126" name="Google Shape;126;p22"/>
          <p:cNvSpPr txBox="1"/>
          <p:nvPr>
            <p:ph idx="2" type="body"/>
          </p:nvPr>
        </p:nvSpPr>
        <p:spPr>
          <a:xfrm>
            <a:off x="4832400" y="1171675"/>
            <a:ext cx="3999900" cy="339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t>Examples of self-care strategies</a:t>
            </a:r>
            <a:endParaRPr sz="1600"/>
          </a:p>
          <a:p>
            <a:pPr indent="-318015" lvl="0" marL="457200" rtl="0" algn="l">
              <a:spcBef>
                <a:spcPts val="1200"/>
              </a:spcBef>
              <a:spcAft>
                <a:spcPts val="0"/>
              </a:spcAft>
              <a:buSzPts val="1408"/>
              <a:buFont typeface="Times New Roman"/>
              <a:buChar char="●"/>
            </a:pPr>
            <a:r>
              <a:rPr lang="en" sz="1408">
                <a:latin typeface="Times New Roman"/>
                <a:ea typeface="Times New Roman"/>
                <a:cs typeface="Times New Roman"/>
                <a:sym typeface="Times New Roman"/>
              </a:rPr>
              <a:t>Relaxation - Taking a “time out’</a:t>
            </a:r>
            <a:endParaRPr sz="1408">
              <a:latin typeface="Times New Roman"/>
              <a:ea typeface="Times New Roman"/>
              <a:cs typeface="Times New Roman"/>
              <a:sym typeface="Times New Roman"/>
            </a:endParaRPr>
          </a:p>
          <a:p>
            <a:pPr indent="-318015" lvl="0" marL="457200" rtl="0" algn="l">
              <a:spcBef>
                <a:spcPts val="0"/>
              </a:spcBef>
              <a:spcAft>
                <a:spcPts val="0"/>
              </a:spcAft>
              <a:buSzPts val="1408"/>
              <a:buFont typeface="Times New Roman"/>
              <a:buChar char="●"/>
            </a:pPr>
            <a:r>
              <a:rPr lang="en" sz="1408">
                <a:latin typeface="Times New Roman"/>
                <a:ea typeface="Times New Roman"/>
                <a:cs typeface="Times New Roman"/>
                <a:sym typeface="Times New Roman"/>
              </a:rPr>
              <a:t>Recreational activities </a:t>
            </a:r>
            <a:endParaRPr sz="1408">
              <a:latin typeface="Times New Roman"/>
              <a:ea typeface="Times New Roman"/>
              <a:cs typeface="Times New Roman"/>
              <a:sym typeface="Times New Roman"/>
            </a:endParaRPr>
          </a:p>
          <a:p>
            <a:pPr indent="-318015" lvl="0" marL="457200" rtl="0" algn="l">
              <a:spcBef>
                <a:spcPts val="0"/>
              </a:spcBef>
              <a:spcAft>
                <a:spcPts val="0"/>
              </a:spcAft>
              <a:buSzPts val="1408"/>
              <a:buFont typeface="Times New Roman"/>
              <a:buChar char="●"/>
            </a:pPr>
            <a:r>
              <a:rPr lang="en" sz="1408">
                <a:latin typeface="Times New Roman"/>
                <a:ea typeface="Times New Roman"/>
                <a:cs typeface="Times New Roman"/>
                <a:sym typeface="Times New Roman"/>
              </a:rPr>
              <a:t>Journaling </a:t>
            </a:r>
            <a:endParaRPr sz="1408">
              <a:latin typeface="Times New Roman"/>
              <a:ea typeface="Times New Roman"/>
              <a:cs typeface="Times New Roman"/>
              <a:sym typeface="Times New Roman"/>
            </a:endParaRPr>
          </a:p>
          <a:p>
            <a:pPr indent="-318015" lvl="0" marL="457200" rtl="0" algn="l">
              <a:spcBef>
                <a:spcPts val="0"/>
              </a:spcBef>
              <a:spcAft>
                <a:spcPts val="0"/>
              </a:spcAft>
              <a:buSzPts val="1408"/>
              <a:buFont typeface="Times New Roman"/>
              <a:buChar char="●"/>
            </a:pPr>
            <a:r>
              <a:rPr lang="en" sz="1408">
                <a:latin typeface="Times New Roman"/>
                <a:ea typeface="Times New Roman"/>
                <a:cs typeface="Times New Roman"/>
                <a:sym typeface="Times New Roman"/>
              </a:rPr>
              <a:t>Proactive activities </a:t>
            </a:r>
            <a:endParaRPr b="1" sz="1408">
              <a:latin typeface="Times New Roman"/>
              <a:ea typeface="Times New Roman"/>
              <a:cs typeface="Times New Roman"/>
              <a:sym typeface="Times New Roman"/>
            </a:endParaRPr>
          </a:p>
          <a:p>
            <a:pPr indent="-318015" lvl="0" marL="457200" rtl="0" algn="l">
              <a:spcBef>
                <a:spcPts val="0"/>
              </a:spcBef>
              <a:spcAft>
                <a:spcPts val="0"/>
              </a:spcAft>
              <a:buSzPts val="1408"/>
              <a:buFont typeface="Times New Roman"/>
              <a:buChar char="●"/>
            </a:pPr>
            <a:r>
              <a:rPr lang="en" sz="1408">
                <a:latin typeface="Times New Roman"/>
                <a:ea typeface="Times New Roman"/>
                <a:cs typeface="Times New Roman"/>
                <a:sym typeface="Times New Roman"/>
              </a:rPr>
              <a:t>Lifestyle changes </a:t>
            </a:r>
            <a:endParaRPr sz="1408">
              <a:latin typeface="Times New Roman"/>
              <a:ea typeface="Times New Roman"/>
              <a:cs typeface="Times New Roman"/>
              <a:sym typeface="Times New Roman"/>
            </a:endParaRPr>
          </a:p>
          <a:p>
            <a:pPr indent="-318015" lvl="1" marL="914400" rtl="0" algn="l">
              <a:spcBef>
                <a:spcPts val="0"/>
              </a:spcBef>
              <a:spcAft>
                <a:spcPts val="0"/>
              </a:spcAft>
              <a:buSzPts val="1408"/>
              <a:buFont typeface="Times New Roman"/>
              <a:buChar char="○"/>
            </a:pPr>
            <a:r>
              <a:rPr lang="en" sz="1408">
                <a:latin typeface="Times New Roman"/>
                <a:ea typeface="Times New Roman"/>
                <a:cs typeface="Times New Roman"/>
                <a:sym typeface="Times New Roman"/>
              </a:rPr>
              <a:t>Eating healthy </a:t>
            </a:r>
            <a:endParaRPr sz="1408">
              <a:latin typeface="Times New Roman"/>
              <a:ea typeface="Times New Roman"/>
              <a:cs typeface="Times New Roman"/>
              <a:sym typeface="Times New Roman"/>
            </a:endParaRPr>
          </a:p>
          <a:p>
            <a:pPr indent="-318015" lvl="1" marL="914400" rtl="0" algn="l">
              <a:spcBef>
                <a:spcPts val="0"/>
              </a:spcBef>
              <a:spcAft>
                <a:spcPts val="0"/>
              </a:spcAft>
              <a:buSzPts val="1408"/>
              <a:buFont typeface="Times New Roman"/>
              <a:buChar char="○"/>
            </a:pPr>
            <a:r>
              <a:rPr lang="en" sz="1408">
                <a:latin typeface="Times New Roman"/>
                <a:ea typeface="Times New Roman"/>
                <a:cs typeface="Times New Roman"/>
                <a:sym typeface="Times New Roman"/>
              </a:rPr>
              <a:t>Exercising more - e.g. going for a hike </a:t>
            </a:r>
            <a:endParaRPr sz="1408">
              <a:latin typeface="Times New Roman"/>
              <a:ea typeface="Times New Roman"/>
              <a:cs typeface="Times New Roman"/>
              <a:sym typeface="Times New Roman"/>
            </a:endParaRPr>
          </a:p>
          <a:p>
            <a:pPr indent="-318015" lvl="1" marL="914400" rtl="0" algn="l">
              <a:spcBef>
                <a:spcPts val="0"/>
              </a:spcBef>
              <a:spcAft>
                <a:spcPts val="0"/>
              </a:spcAft>
              <a:buSzPts val="1408"/>
              <a:buFont typeface="Times New Roman"/>
              <a:buChar char="○"/>
            </a:pPr>
            <a:r>
              <a:rPr lang="en" sz="1408">
                <a:latin typeface="Times New Roman"/>
                <a:ea typeface="Times New Roman"/>
                <a:cs typeface="Times New Roman"/>
                <a:sym typeface="Times New Roman"/>
              </a:rPr>
              <a:t>Learn relaxation techniques - </a:t>
            </a:r>
            <a:br>
              <a:rPr lang="en" sz="1408">
                <a:latin typeface="Times New Roman"/>
                <a:ea typeface="Times New Roman"/>
                <a:cs typeface="Times New Roman"/>
                <a:sym typeface="Times New Roman"/>
              </a:rPr>
            </a:br>
            <a:r>
              <a:rPr lang="en" sz="1408">
                <a:latin typeface="Times New Roman"/>
                <a:ea typeface="Times New Roman"/>
                <a:cs typeface="Times New Roman"/>
                <a:sym typeface="Times New Roman"/>
              </a:rPr>
              <a:t>e.g. meditation or yoga </a:t>
            </a:r>
            <a:endParaRPr sz="1408">
              <a:latin typeface="Times New Roman"/>
              <a:ea typeface="Times New Roman"/>
              <a:cs typeface="Times New Roman"/>
              <a:sym typeface="Times New Roman"/>
            </a:endParaRPr>
          </a:p>
          <a:p>
            <a:pPr indent="-318015" lvl="1" marL="914400" rtl="0" algn="l">
              <a:spcBef>
                <a:spcPts val="0"/>
              </a:spcBef>
              <a:spcAft>
                <a:spcPts val="0"/>
              </a:spcAft>
              <a:buSzPts val="1408"/>
              <a:buFont typeface="Times New Roman"/>
              <a:buChar char="○"/>
            </a:pPr>
            <a:r>
              <a:rPr lang="en" sz="1408">
                <a:latin typeface="Times New Roman"/>
                <a:ea typeface="Times New Roman"/>
                <a:cs typeface="Times New Roman"/>
                <a:sym typeface="Times New Roman"/>
              </a:rPr>
              <a:t>Reduction of working hours </a:t>
            </a:r>
            <a:endParaRPr sz="1408">
              <a:latin typeface="Times New Roman"/>
              <a:ea typeface="Times New Roman"/>
              <a:cs typeface="Times New Roman"/>
              <a:sym typeface="Times New Roman"/>
            </a:endParaRPr>
          </a:p>
          <a:p>
            <a:pPr indent="-318015" lvl="1" marL="914400" rtl="0" algn="l">
              <a:spcBef>
                <a:spcPts val="0"/>
              </a:spcBef>
              <a:spcAft>
                <a:spcPts val="0"/>
              </a:spcAft>
              <a:buSzPts val="1408"/>
              <a:buFont typeface="Times New Roman"/>
              <a:buChar char="○"/>
            </a:pPr>
            <a:r>
              <a:rPr lang="en" sz="1408">
                <a:latin typeface="Times New Roman"/>
                <a:ea typeface="Times New Roman"/>
                <a:cs typeface="Times New Roman"/>
                <a:sym typeface="Times New Roman"/>
              </a:rPr>
              <a:t>Ensuring adequate sleep </a:t>
            </a:r>
            <a:endParaRPr sz="1408">
              <a:latin typeface="Times New Roman"/>
              <a:ea typeface="Times New Roman"/>
              <a:cs typeface="Times New Roman"/>
              <a:sym typeface="Times New Roman"/>
            </a:endParaRPr>
          </a:p>
          <a:p>
            <a:pPr indent="0" lvl="0" marL="0" rtl="0" algn="l">
              <a:spcBef>
                <a:spcPts val="0"/>
              </a:spcBef>
              <a:spcAft>
                <a:spcPts val="1200"/>
              </a:spcAft>
              <a:buNone/>
            </a:pPr>
            <a:r>
              <a:t/>
            </a:r>
            <a:endParaRPr/>
          </a:p>
        </p:txBody>
      </p:sp>
      <p:pic>
        <p:nvPicPr>
          <p:cNvPr id="127" name="Google Shape;127;p22"/>
          <p:cNvPicPr preferRelativeResize="0"/>
          <p:nvPr/>
        </p:nvPicPr>
        <p:blipFill>
          <a:blip r:embed="rId3">
            <a:alphaModFix/>
          </a:blip>
          <a:stretch>
            <a:fillRect/>
          </a:stretch>
        </p:blipFill>
        <p:spPr>
          <a:xfrm>
            <a:off x="3107175" y="2949650"/>
            <a:ext cx="1999176" cy="1499400"/>
          </a:xfrm>
          <a:prstGeom prst="rect">
            <a:avLst/>
          </a:prstGeom>
          <a:noFill/>
          <a:ln>
            <a:noFill/>
          </a:ln>
        </p:spPr>
      </p:pic>
      <p:sp>
        <p:nvSpPr>
          <p:cNvPr id="128" name="Google Shape;128;p22"/>
          <p:cNvSpPr txBox="1"/>
          <p:nvPr/>
        </p:nvSpPr>
        <p:spPr>
          <a:xfrm>
            <a:off x="298650" y="2750200"/>
            <a:ext cx="2724600" cy="1847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600">
                <a:solidFill>
                  <a:schemeClr val="dk1"/>
                </a:solidFill>
                <a:latin typeface="Times New Roman"/>
                <a:ea typeface="Times New Roman"/>
                <a:cs typeface="Times New Roman"/>
                <a:sym typeface="Times New Roman"/>
              </a:rPr>
              <a:t>Relaxation techniques and other forms of self care have been shown to have a significant beneficial effect on PTSD and stress (Adimando 2018; Ofei-Dodoo et al. 2020).</a:t>
            </a:r>
            <a:r>
              <a:rPr lang="en" sz="1600">
                <a:solidFill>
                  <a:srgbClr val="222222"/>
                </a:solidFill>
                <a:latin typeface="Times New Roman"/>
                <a:ea typeface="Times New Roman"/>
                <a:cs typeface="Times New Roman"/>
                <a:sym typeface="Times New Roman"/>
              </a:rPr>
              <a:t> </a:t>
            </a:r>
            <a:endParaRPr sz="1600">
              <a:solidFill>
                <a:schemeClr val="dk1"/>
              </a:solidFill>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3"/>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Mindfulness</a:t>
            </a:r>
            <a:endParaRPr/>
          </a:p>
        </p:txBody>
      </p:sp>
      <p:sp>
        <p:nvSpPr>
          <p:cNvPr id="134" name="Google Shape;134;p23"/>
          <p:cNvSpPr txBox="1"/>
          <p:nvPr>
            <p:ph idx="1" type="body"/>
          </p:nvPr>
        </p:nvSpPr>
        <p:spPr>
          <a:xfrm>
            <a:off x="311700" y="1171675"/>
            <a:ext cx="4768800" cy="339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300">
                <a:latin typeface="Times New Roman"/>
                <a:ea typeface="Times New Roman"/>
                <a:cs typeface="Times New Roman"/>
                <a:sym typeface="Times New Roman"/>
              </a:rPr>
              <a:t>Mindfulness</a:t>
            </a:r>
            <a:r>
              <a:rPr lang="en" sz="1300">
                <a:latin typeface="Times New Roman"/>
                <a:ea typeface="Times New Roman"/>
                <a:cs typeface="Times New Roman"/>
                <a:sym typeface="Times New Roman"/>
              </a:rPr>
              <a:t> </a:t>
            </a:r>
            <a:endParaRPr sz="1300">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 sz="1300">
                <a:latin typeface="Times New Roman"/>
                <a:ea typeface="Times New Roman"/>
                <a:cs typeface="Times New Roman"/>
                <a:sym typeface="Times New Roman"/>
              </a:rPr>
              <a:t>‘Mindfulness is associated with positive psychological strengths such as emotional intelligence, the ability to cope with failure, as well as improving relationship functioning, help-seeking behaviour and self-care’ (Neff </a:t>
            </a:r>
            <a:r>
              <a:rPr lang="en" sz="1300">
                <a:uFill>
                  <a:noFill/>
                </a:uFill>
                <a:latin typeface="Times New Roman"/>
                <a:ea typeface="Times New Roman"/>
                <a:cs typeface="Times New Roman"/>
                <a:sym typeface="Times New Roman"/>
                <a:hlinkClick r:id="rId3"/>
              </a:rPr>
              <a:t>2004</a:t>
            </a:r>
            <a:r>
              <a:rPr lang="en" sz="1300">
                <a:latin typeface="Times New Roman"/>
                <a:ea typeface="Times New Roman"/>
                <a:cs typeface="Times New Roman"/>
                <a:sym typeface="Times New Roman"/>
              </a:rPr>
              <a:t>; Neff and Germer </a:t>
            </a:r>
            <a:r>
              <a:rPr lang="en" sz="1300">
                <a:uFill>
                  <a:noFill/>
                </a:uFill>
                <a:latin typeface="Times New Roman"/>
                <a:ea typeface="Times New Roman"/>
                <a:cs typeface="Times New Roman"/>
                <a:sym typeface="Times New Roman"/>
                <a:hlinkClick r:id="rId4"/>
              </a:rPr>
              <a:t>2013</a:t>
            </a:r>
            <a:r>
              <a:rPr lang="en" sz="1300">
                <a:latin typeface="Times New Roman"/>
                <a:ea typeface="Times New Roman"/>
                <a:cs typeface="Times New Roman"/>
                <a:sym typeface="Times New Roman"/>
              </a:rPr>
              <a:t>; Neff et al</a:t>
            </a:r>
            <a:r>
              <a:rPr i="1" lang="en" sz="1300">
                <a:latin typeface="Times New Roman"/>
                <a:ea typeface="Times New Roman"/>
                <a:cs typeface="Times New Roman"/>
                <a:sym typeface="Times New Roman"/>
              </a:rPr>
              <a:t>.</a:t>
            </a:r>
            <a:r>
              <a:rPr lang="en" sz="1300">
                <a:latin typeface="Times New Roman"/>
                <a:ea typeface="Times New Roman"/>
                <a:cs typeface="Times New Roman"/>
                <a:sym typeface="Times New Roman"/>
              </a:rPr>
              <a:t> </a:t>
            </a:r>
            <a:r>
              <a:rPr lang="en" sz="1300">
                <a:uFill>
                  <a:noFill/>
                </a:uFill>
                <a:latin typeface="Times New Roman"/>
                <a:ea typeface="Times New Roman"/>
                <a:cs typeface="Times New Roman"/>
                <a:sym typeface="Times New Roman"/>
                <a:hlinkClick r:id="rId5"/>
              </a:rPr>
              <a:t>2018</a:t>
            </a:r>
            <a:r>
              <a:rPr lang="en" sz="1300">
                <a:latin typeface="Times New Roman"/>
                <a:ea typeface="Times New Roman"/>
                <a:cs typeface="Times New Roman"/>
                <a:sym typeface="Times New Roman"/>
              </a:rPr>
              <a:t>; Krageloh et al. </a:t>
            </a:r>
            <a:r>
              <a:rPr lang="en" sz="1300">
                <a:uFill>
                  <a:noFill/>
                </a:uFill>
                <a:latin typeface="Times New Roman"/>
                <a:ea typeface="Times New Roman"/>
                <a:cs typeface="Times New Roman"/>
                <a:sym typeface="Times New Roman"/>
                <a:hlinkClick r:id="rId6"/>
              </a:rPr>
              <a:t>2019</a:t>
            </a:r>
            <a:r>
              <a:rPr lang="en" sz="1300">
                <a:latin typeface="Times New Roman"/>
                <a:ea typeface="Times New Roman"/>
                <a:cs typeface="Times New Roman"/>
                <a:sym typeface="Times New Roman"/>
              </a:rPr>
              <a:t> cited in Moir &amp; Van den Brunk 2020, p. 7).</a:t>
            </a:r>
            <a:endParaRPr sz="1300">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t/>
            </a:r>
            <a:endParaRPr b="1" sz="1300">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b="1" lang="en" sz="1300">
                <a:latin typeface="Times New Roman"/>
                <a:ea typeface="Times New Roman"/>
                <a:cs typeface="Times New Roman"/>
                <a:sym typeface="Times New Roman"/>
              </a:rPr>
              <a:t>Mindfulness self-compassion </a:t>
            </a:r>
            <a:endParaRPr b="1" sz="1300">
              <a:latin typeface="Times New Roman"/>
              <a:ea typeface="Times New Roman"/>
              <a:cs typeface="Times New Roman"/>
              <a:sym typeface="Times New Roman"/>
            </a:endParaRPr>
          </a:p>
          <a:p>
            <a:pPr indent="0" lvl="0" marL="0" rtl="0" algn="l">
              <a:spcBef>
                <a:spcPts val="0"/>
              </a:spcBef>
              <a:spcAft>
                <a:spcPts val="0"/>
              </a:spcAft>
              <a:buNone/>
            </a:pPr>
            <a:r>
              <a:rPr lang="en" sz="1300">
                <a:latin typeface="Times New Roman"/>
                <a:ea typeface="Times New Roman"/>
                <a:cs typeface="Times New Roman"/>
                <a:sym typeface="Times New Roman"/>
              </a:rPr>
              <a:t>Learning to be more compassionate towards ourselves allows us to utilise coping strategies that help us adapt when confronted with a stressful situation (Lloyd &amp; Campion 2017).</a:t>
            </a:r>
            <a:endParaRPr sz="1300">
              <a:latin typeface="Times New Roman"/>
              <a:ea typeface="Times New Roman"/>
              <a:cs typeface="Times New Roman"/>
              <a:sym typeface="Times New Roman"/>
            </a:endParaRPr>
          </a:p>
          <a:p>
            <a:pPr indent="0" lvl="0" marL="0" rtl="0" algn="l">
              <a:spcBef>
                <a:spcPts val="0"/>
              </a:spcBef>
              <a:spcAft>
                <a:spcPts val="0"/>
              </a:spcAft>
              <a:buNone/>
            </a:pPr>
            <a:r>
              <a:t/>
            </a:r>
            <a:endParaRPr sz="1300">
              <a:latin typeface="Times New Roman"/>
              <a:ea typeface="Times New Roman"/>
              <a:cs typeface="Times New Roman"/>
              <a:sym typeface="Times New Roman"/>
            </a:endParaRPr>
          </a:p>
          <a:p>
            <a:pPr indent="0" lvl="0" marL="0" rtl="0" algn="l">
              <a:spcBef>
                <a:spcPts val="0"/>
              </a:spcBef>
              <a:spcAft>
                <a:spcPts val="0"/>
              </a:spcAft>
              <a:buNone/>
            </a:pPr>
            <a:r>
              <a:rPr lang="en" sz="1300">
                <a:latin typeface="Times New Roman"/>
                <a:ea typeface="Times New Roman"/>
                <a:cs typeface="Times New Roman"/>
                <a:sym typeface="Times New Roman"/>
              </a:rPr>
              <a:t>Lloyd &amp; Campion (2017, p. 5) state that ‘The aim is to be able to identify the source of the stressor and have the ability to accept the emotions that are connected to it, whether they are positive or negative’.</a:t>
            </a:r>
            <a:endParaRPr sz="1300">
              <a:latin typeface="Times New Roman"/>
              <a:ea typeface="Times New Roman"/>
              <a:cs typeface="Times New Roman"/>
              <a:sym typeface="Times New Roman"/>
            </a:endParaRPr>
          </a:p>
          <a:p>
            <a:pPr indent="0" lvl="0" marL="0" rtl="0" algn="l">
              <a:spcBef>
                <a:spcPts val="0"/>
              </a:spcBef>
              <a:spcAft>
                <a:spcPts val="0"/>
              </a:spcAft>
              <a:buNone/>
            </a:pPr>
            <a:r>
              <a:t/>
            </a:r>
            <a:endParaRPr sz="1300"/>
          </a:p>
        </p:txBody>
      </p:sp>
      <p:sp>
        <p:nvSpPr>
          <p:cNvPr id="135" name="Google Shape;135;p23"/>
          <p:cNvSpPr txBox="1"/>
          <p:nvPr>
            <p:ph idx="2" type="body"/>
          </p:nvPr>
        </p:nvSpPr>
        <p:spPr>
          <a:xfrm>
            <a:off x="5322150" y="564200"/>
            <a:ext cx="3435000" cy="4306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Times New Roman"/>
                <a:ea typeface="Times New Roman"/>
                <a:cs typeface="Times New Roman"/>
                <a:sym typeface="Times New Roman"/>
              </a:rPr>
              <a:t>Example of a mindfulness activity: </a:t>
            </a:r>
            <a:br>
              <a:rPr b="1" lang="en">
                <a:latin typeface="Times New Roman"/>
                <a:ea typeface="Times New Roman"/>
                <a:cs typeface="Times New Roman"/>
                <a:sym typeface="Times New Roman"/>
              </a:rPr>
            </a:br>
            <a:r>
              <a:rPr lang="en">
                <a:latin typeface="Times New Roman"/>
                <a:ea typeface="Times New Roman"/>
                <a:cs typeface="Times New Roman"/>
                <a:sym typeface="Times New Roman"/>
              </a:rPr>
              <a:t>O</a:t>
            </a:r>
            <a:r>
              <a:rPr lang="en">
                <a:latin typeface="Times New Roman"/>
                <a:ea typeface="Times New Roman"/>
                <a:cs typeface="Times New Roman"/>
                <a:sym typeface="Times New Roman"/>
              </a:rPr>
              <a:t>bserving leaf mindfulness</a:t>
            </a:r>
            <a:endParaRPr>
              <a:latin typeface="Times New Roman"/>
              <a:ea typeface="Times New Roman"/>
              <a:cs typeface="Times New Roman"/>
              <a:sym typeface="Times New Roman"/>
            </a:endParaRPr>
          </a:p>
          <a:p>
            <a:pPr indent="0" lvl="0" marL="0" rtl="0" algn="l">
              <a:spcBef>
                <a:spcPts val="1200"/>
              </a:spcBef>
              <a:spcAft>
                <a:spcPts val="0"/>
              </a:spcAft>
              <a:buNone/>
            </a:pPr>
            <a:r>
              <a:rPr lang="en">
                <a:latin typeface="Times New Roman"/>
                <a:ea typeface="Times New Roman"/>
                <a:cs typeface="Times New Roman"/>
                <a:sym typeface="Times New Roman"/>
              </a:rPr>
              <a:t>This exercise requires a leaf and your attention.</a:t>
            </a:r>
            <a:endParaRPr>
              <a:latin typeface="Times New Roman"/>
              <a:ea typeface="Times New Roman"/>
              <a:cs typeface="Times New Roman"/>
              <a:sym typeface="Times New Roman"/>
            </a:endParaRPr>
          </a:p>
          <a:p>
            <a:pPr indent="-317500" lvl="0" marL="457200" rtl="0" algn="l">
              <a:spcBef>
                <a:spcPts val="1200"/>
              </a:spcBef>
              <a:spcAft>
                <a:spcPts val="0"/>
              </a:spcAft>
              <a:buSzPts val="1400"/>
              <a:buFont typeface="Times New Roman"/>
              <a:buChar char="●"/>
            </a:pPr>
            <a:r>
              <a:rPr lang="en">
                <a:latin typeface="Times New Roman"/>
                <a:ea typeface="Times New Roman"/>
                <a:cs typeface="Times New Roman"/>
                <a:sym typeface="Times New Roman"/>
              </a:rPr>
              <a:t>Pick up a leaf and hold it in your hand. </a:t>
            </a:r>
            <a:endParaRPr>
              <a:latin typeface="Times New Roman"/>
              <a:ea typeface="Times New Roman"/>
              <a:cs typeface="Times New Roman"/>
              <a:sym typeface="Times New Roman"/>
            </a:endParaRPr>
          </a:p>
          <a:p>
            <a:pPr indent="-317500" lvl="0" marL="457200" rtl="0" algn="l">
              <a:spcBef>
                <a:spcPts val="0"/>
              </a:spcBef>
              <a:spcAft>
                <a:spcPts val="0"/>
              </a:spcAft>
              <a:buSzPts val="1400"/>
              <a:buFont typeface="Times New Roman"/>
              <a:buChar char="●"/>
            </a:pPr>
            <a:r>
              <a:rPr lang="en">
                <a:latin typeface="Times New Roman"/>
                <a:ea typeface="Times New Roman"/>
                <a:cs typeface="Times New Roman"/>
                <a:sym typeface="Times New Roman"/>
              </a:rPr>
              <a:t>Give it your full attention for five minutes.</a:t>
            </a:r>
            <a:endParaRPr>
              <a:latin typeface="Times New Roman"/>
              <a:ea typeface="Times New Roman"/>
              <a:cs typeface="Times New Roman"/>
              <a:sym typeface="Times New Roman"/>
            </a:endParaRPr>
          </a:p>
          <a:p>
            <a:pPr indent="-317500" lvl="0" marL="457200" rtl="0" algn="l">
              <a:spcBef>
                <a:spcPts val="0"/>
              </a:spcBef>
              <a:spcAft>
                <a:spcPts val="0"/>
              </a:spcAft>
              <a:buSzPts val="1400"/>
              <a:buFont typeface="Times New Roman"/>
              <a:buChar char="●"/>
            </a:pPr>
            <a:r>
              <a:rPr lang="en">
                <a:latin typeface="Times New Roman"/>
                <a:ea typeface="Times New Roman"/>
                <a:cs typeface="Times New Roman"/>
                <a:sym typeface="Times New Roman"/>
              </a:rPr>
              <a:t>Notice the colors, the shape, the texture, and the patterns. </a:t>
            </a:r>
            <a:endParaRPr>
              <a:latin typeface="Times New Roman"/>
              <a:ea typeface="Times New Roman"/>
              <a:cs typeface="Times New Roman"/>
              <a:sym typeface="Times New Roman"/>
            </a:endParaRPr>
          </a:p>
          <a:p>
            <a:pPr indent="0" lvl="0" marL="0" rtl="0" algn="l">
              <a:spcBef>
                <a:spcPts val="1200"/>
              </a:spcBef>
              <a:spcAft>
                <a:spcPts val="0"/>
              </a:spcAft>
              <a:buNone/>
            </a:pPr>
            <a:r>
              <a:rPr lang="en">
                <a:latin typeface="Times New Roman"/>
                <a:ea typeface="Times New Roman"/>
                <a:cs typeface="Times New Roman"/>
                <a:sym typeface="Times New Roman"/>
              </a:rPr>
              <a:t>This will bring you into the present and align your thoughts with your current experience.</a:t>
            </a:r>
            <a:endParaRPr>
              <a:latin typeface="Times New Roman"/>
              <a:ea typeface="Times New Roman"/>
              <a:cs typeface="Times New Roman"/>
              <a:sym typeface="Times New Roman"/>
            </a:endParaRPr>
          </a:p>
          <a:p>
            <a:pPr indent="0" lvl="0" marL="0" rtl="0" algn="l">
              <a:spcBef>
                <a:spcPts val="1200"/>
              </a:spcBef>
              <a:spcAft>
                <a:spcPts val="0"/>
              </a:spcAft>
              <a:buClr>
                <a:schemeClr val="dk1"/>
              </a:buClr>
              <a:buSzPts val="1100"/>
              <a:buFont typeface="Arial"/>
              <a:buNone/>
            </a:pPr>
            <a:r>
              <a:rPr b="1" lang="en">
                <a:latin typeface="Times New Roman"/>
                <a:ea typeface="Times New Roman"/>
                <a:cs typeface="Times New Roman"/>
                <a:sym typeface="Times New Roman"/>
              </a:rPr>
              <a:t>Self-compassion break: </a:t>
            </a:r>
            <a:r>
              <a:rPr lang="en" u="sng">
                <a:solidFill>
                  <a:schemeClr val="accent5"/>
                </a:solidFill>
                <a:latin typeface="Times New Roman"/>
                <a:ea typeface="Times New Roman"/>
                <a:cs typeface="Times New Roman"/>
                <a:sym typeface="Times New Roman"/>
                <a:hlinkClick r:id="rId7">
                  <a:extLst>
                    <a:ext uri="{A12FA001-AC4F-418D-AE19-62706E023703}">
                      <ahyp:hlinkClr val="tx"/>
                    </a:ext>
                  </a:extLst>
                </a:hlinkClick>
              </a:rPr>
              <a:t>https://www.youtube.com/watch?v=HJVJsgCi1uo&amp;ab_channel=Mindfulness</a:t>
            </a:r>
            <a:endParaRPr/>
          </a:p>
          <a:p>
            <a:pPr indent="0" lvl="0" marL="0" rtl="0" algn="l">
              <a:spcBef>
                <a:spcPts val="0"/>
              </a:spcBef>
              <a:spcAft>
                <a:spcPts val="0"/>
              </a:spcAft>
              <a:buNone/>
            </a:pPr>
            <a:r>
              <a:t/>
            </a:r>
            <a:endParaRPr>
              <a:latin typeface="Times New Roman"/>
              <a:ea typeface="Times New Roman"/>
              <a:cs typeface="Times New Roman"/>
              <a:sym typeface="Times New Roman"/>
            </a:endParaRPr>
          </a:p>
          <a:p>
            <a:pPr indent="0" lvl="0" marL="0" rtl="0" algn="l">
              <a:spcBef>
                <a:spcPts val="1200"/>
              </a:spcBef>
              <a:spcAft>
                <a:spcPts val="0"/>
              </a:spcAft>
              <a:buNone/>
            </a:pPr>
            <a:r>
              <a:t/>
            </a:r>
            <a:endParaRPr>
              <a:latin typeface="Times New Roman"/>
              <a:ea typeface="Times New Roman"/>
              <a:cs typeface="Times New Roman"/>
              <a:sym typeface="Times New Roman"/>
            </a:endParaRPr>
          </a:p>
          <a:p>
            <a:pPr indent="0" lvl="0" marL="0" rtl="0" algn="l">
              <a:spcBef>
                <a:spcPts val="1200"/>
              </a:spcBef>
              <a:spcAft>
                <a:spcPts val="1200"/>
              </a:spcAft>
              <a:buNone/>
            </a:pPr>
            <a:r>
              <a:t/>
            </a:r>
            <a:endParaRPr>
              <a:latin typeface="Times New Roman"/>
              <a:ea typeface="Times New Roman"/>
              <a:cs typeface="Times New Roman"/>
              <a:sym typeface="Times New Roman"/>
            </a:endParaRPr>
          </a:p>
        </p:txBody>
      </p:sp>
      <p:pic>
        <p:nvPicPr>
          <p:cNvPr id="136" name="Google Shape;136;p23"/>
          <p:cNvPicPr preferRelativeResize="0"/>
          <p:nvPr/>
        </p:nvPicPr>
        <p:blipFill>
          <a:blip r:embed="rId8">
            <a:alphaModFix/>
          </a:blip>
          <a:stretch>
            <a:fillRect/>
          </a:stretch>
        </p:blipFill>
        <p:spPr>
          <a:xfrm>
            <a:off x="2429475" y="140250"/>
            <a:ext cx="2291949" cy="1287325"/>
          </a:xfrm>
          <a:prstGeom prst="rect">
            <a:avLst/>
          </a:prstGeom>
          <a:noFill/>
          <a:ln>
            <a:noFill/>
          </a:ln>
        </p:spPr>
      </p:pic>
      <p:sp>
        <p:nvSpPr>
          <p:cNvPr id="137" name="Google Shape;137;p23"/>
          <p:cNvSpPr txBox="1"/>
          <p:nvPr/>
        </p:nvSpPr>
        <p:spPr>
          <a:xfrm>
            <a:off x="4114800" y="230925"/>
            <a:ext cx="4975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Old Standard TT"/>
              <a:ea typeface="Old Standard TT"/>
              <a:cs typeface="Old Standard TT"/>
              <a:sym typeface="Old Standard TT"/>
            </a:endParaRPr>
          </a:p>
        </p:txBody>
      </p:sp>
      <p:pic>
        <p:nvPicPr>
          <p:cNvPr id="138" name="Google Shape;138;p23"/>
          <p:cNvPicPr preferRelativeResize="0"/>
          <p:nvPr/>
        </p:nvPicPr>
        <p:blipFill>
          <a:blip r:embed="rId9">
            <a:alphaModFix/>
          </a:blip>
          <a:stretch>
            <a:fillRect/>
          </a:stretch>
        </p:blipFill>
        <p:spPr>
          <a:xfrm rot="10800000">
            <a:off x="8322122" y="755775"/>
            <a:ext cx="602349" cy="107070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4"/>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500"/>
              <a:t>Resilience</a:t>
            </a:r>
            <a:endParaRPr sz="2500"/>
          </a:p>
        </p:txBody>
      </p:sp>
      <p:sp>
        <p:nvSpPr>
          <p:cNvPr id="144" name="Google Shape;144;p24"/>
          <p:cNvSpPr txBox="1"/>
          <p:nvPr>
            <p:ph idx="1" type="body"/>
          </p:nvPr>
        </p:nvSpPr>
        <p:spPr>
          <a:xfrm>
            <a:off x="311700" y="1171675"/>
            <a:ext cx="4380600" cy="33972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a:latin typeface="Times New Roman"/>
                <a:ea typeface="Times New Roman"/>
                <a:cs typeface="Times New Roman"/>
                <a:sym typeface="Times New Roman"/>
              </a:rPr>
              <a:t>Resilience building</a:t>
            </a:r>
            <a:endParaRPr b="1">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a:latin typeface="Times New Roman"/>
                <a:ea typeface="Times New Roman"/>
                <a:cs typeface="Times New Roman"/>
                <a:sym typeface="Times New Roman"/>
              </a:rPr>
              <a:t>Wildlife volunteering can be a potentially stressful role, therefore an individual who is resilient will be able to adaptively cope in stressful situations (Lloyd &amp; Campion 2017). Building resilience counteract the effects of “over engagement” in distressing or difficult situations (White et al. 2021).</a:t>
            </a:r>
            <a:endParaRPr>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b="1" lang="en">
                <a:latin typeface="Times New Roman"/>
                <a:ea typeface="Times New Roman"/>
                <a:cs typeface="Times New Roman"/>
                <a:sym typeface="Times New Roman"/>
              </a:rPr>
              <a:t>Personal qualities or traits of resilience:</a:t>
            </a:r>
            <a:endParaRPr b="1">
              <a:latin typeface="Times New Roman"/>
              <a:ea typeface="Times New Roman"/>
              <a:cs typeface="Times New Roman"/>
              <a:sym typeface="Times New Roman"/>
            </a:endParaRPr>
          </a:p>
          <a:p>
            <a:pPr indent="-317500" lvl="0" marL="457200" rtl="0" algn="l">
              <a:lnSpc>
                <a:spcPct val="115000"/>
              </a:lnSpc>
              <a:spcBef>
                <a:spcPts val="0"/>
              </a:spcBef>
              <a:spcAft>
                <a:spcPts val="0"/>
              </a:spcAft>
              <a:buSzPts val="1400"/>
              <a:buFont typeface="Times New Roman"/>
              <a:buChar char="●"/>
            </a:pPr>
            <a:r>
              <a:rPr lang="en">
                <a:latin typeface="Times New Roman"/>
                <a:ea typeface="Times New Roman"/>
                <a:cs typeface="Times New Roman"/>
                <a:sym typeface="Times New Roman"/>
              </a:rPr>
              <a:t>Optimism</a:t>
            </a:r>
            <a:endParaRPr>
              <a:latin typeface="Times New Roman"/>
              <a:ea typeface="Times New Roman"/>
              <a:cs typeface="Times New Roman"/>
              <a:sym typeface="Times New Roman"/>
            </a:endParaRPr>
          </a:p>
          <a:p>
            <a:pPr indent="-317500" lvl="0" marL="457200" rtl="0" algn="l">
              <a:lnSpc>
                <a:spcPct val="115000"/>
              </a:lnSpc>
              <a:spcBef>
                <a:spcPts val="0"/>
              </a:spcBef>
              <a:spcAft>
                <a:spcPts val="0"/>
              </a:spcAft>
              <a:buSzPts val="1400"/>
              <a:buFont typeface="Times New Roman"/>
              <a:buChar char="●"/>
            </a:pPr>
            <a:r>
              <a:rPr lang="en">
                <a:latin typeface="Times New Roman"/>
                <a:ea typeface="Times New Roman"/>
                <a:cs typeface="Times New Roman"/>
                <a:sym typeface="Times New Roman"/>
              </a:rPr>
              <a:t>Self-confidence</a:t>
            </a:r>
            <a:endParaRPr>
              <a:latin typeface="Times New Roman"/>
              <a:ea typeface="Times New Roman"/>
              <a:cs typeface="Times New Roman"/>
              <a:sym typeface="Times New Roman"/>
            </a:endParaRPr>
          </a:p>
          <a:p>
            <a:pPr indent="-317500" lvl="0" marL="457200" rtl="0" algn="l">
              <a:lnSpc>
                <a:spcPct val="115000"/>
              </a:lnSpc>
              <a:spcBef>
                <a:spcPts val="0"/>
              </a:spcBef>
              <a:spcAft>
                <a:spcPts val="0"/>
              </a:spcAft>
              <a:buSzPts val="1400"/>
              <a:buFont typeface="Times New Roman"/>
              <a:buChar char="●"/>
            </a:pPr>
            <a:r>
              <a:rPr lang="en">
                <a:latin typeface="Times New Roman"/>
                <a:ea typeface="Times New Roman"/>
                <a:cs typeface="Times New Roman"/>
                <a:sym typeface="Times New Roman"/>
              </a:rPr>
              <a:t>Level headedness</a:t>
            </a:r>
            <a:endParaRPr>
              <a:latin typeface="Times New Roman"/>
              <a:ea typeface="Times New Roman"/>
              <a:cs typeface="Times New Roman"/>
              <a:sym typeface="Times New Roman"/>
            </a:endParaRPr>
          </a:p>
          <a:p>
            <a:pPr indent="-317500" lvl="0" marL="457200" rtl="0" algn="l">
              <a:lnSpc>
                <a:spcPct val="115000"/>
              </a:lnSpc>
              <a:spcBef>
                <a:spcPts val="0"/>
              </a:spcBef>
              <a:spcAft>
                <a:spcPts val="0"/>
              </a:spcAft>
              <a:buSzPts val="1400"/>
              <a:buFont typeface="Times New Roman"/>
              <a:buChar char="●"/>
            </a:pPr>
            <a:r>
              <a:rPr lang="en">
                <a:latin typeface="Times New Roman"/>
                <a:ea typeface="Times New Roman"/>
                <a:cs typeface="Times New Roman"/>
                <a:sym typeface="Times New Roman"/>
              </a:rPr>
              <a:t>Hardiness</a:t>
            </a:r>
            <a:endParaRPr>
              <a:latin typeface="Times New Roman"/>
              <a:ea typeface="Times New Roman"/>
              <a:cs typeface="Times New Roman"/>
              <a:sym typeface="Times New Roman"/>
            </a:endParaRPr>
          </a:p>
          <a:p>
            <a:pPr indent="-317500" lvl="0" marL="457200" rtl="0" algn="l">
              <a:lnSpc>
                <a:spcPct val="115000"/>
              </a:lnSpc>
              <a:spcBef>
                <a:spcPts val="0"/>
              </a:spcBef>
              <a:spcAft>
                <a:spcPts val="0"/>
              </a:spcAft>
              <a:buSzPts val="1400"/>
              <a:buFont typeface="Times New Roman"/>
              <a:buChar char="●"/>
            </a:pPr>
            <a:r>
              <a:rPr lang="en">
                <a:latin typeface="Times New Roman"/>
                <a:ea typeface="Times New Roman"/>
                <a:cs typeface="Times New Roman"/>
                <a:sym typeface="Times New Roman"/>
              </a:rPr>
              <a:t>Having the ability to be resourceful during times of adversity </a:t>
            </a:r>
            <a:endParaRPr>
              <a:latin typeface="Times New Roman"/>
              <a:ea typeface="Times New Roman"/>
              <a:cs typeface="Times New Roman"/>
              <a:sym typeface="Times New Roman"/>
            </a:endParaRPr>
          </a:p>
        </p:txBody>
      </p:sp>
      <p:sp>
        <p:nvSpPr>
          <p:cNvPr id="145" name="Google Shape;145;p24"/>
          <p:cNvSpPr txBox="1"/>
          <p:nvPr>
            <p:ph idx="2" type="body"/>
          </p:nvPr>
        </p:nvSpPr>
        <p:spPr>
          <a:xfrm>
            <a:off x="4832400" y="445025"/>
            <a:ext cx="3999900" cy="412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Times New Roman"/>
                <a:ea typeface="Times New Roman"/>
                <a:cs typeface="Times New Roman"/>
                <a:sym typeface="Times New Roman"/>
              </a:rPr>
              <a:t>Skills &amp; strategies to promote characteristics of resilience:</a:t>
            </a:r>
            <a:endParaRPr>
              <a:latin typeface="Times New Roman"/>
              <a:ea typeface="Times New Roman"/>
              <a:cs typeface="Times New Roman"/>
              <a:sym typeface="Times New Roman"/>
            </a:endParaRPr>
          </a:p>
          <a:p>
            <a:pPr indent="-317500" lvl="0" marL="457200" rtl="0" algn="l">
              <a:spcBef>
                <a:spcPts val="1200"/>
              </a:spcBef>
              <a:spcAft>
                <a:spcPts val="0"/>
              </a:spcAft>
              <a:buSzPts val="1400"/>
              <a:buFont typeface="Times New Roman"/>
              <a:buChar char="●"/>
            </a:pPr>
            <a:r>
              <a:rPr lang="en">
                <a:latin typeface="Times New Roman"/>
                <a:ea typeface="Times New Roman"/>
                <a:cs typeface="Times New Roman"/>
                <a:sym typeface="Times New Roman"/>
              </a:rPr>
              <a:t>Improving connections between colleagues </a:t>
            </a:r>
            <a:endParaRPr>
              <a:latin typeface="Times New Roman"/>
              <a:ea typeface="Times New Roman"/>
              <a:cs typeface="Times New Roman"/>
              <a:sym typeface="Times New Roman"/>
            </a:endParaRPr>
          </a:p>
          <a:p>
            <a:pPr indent="-317500" lvl="0" marL="457200" rtl="0" algn="l">
              <a:spcBef>
                <a:spcPts val="0"/>
              </a:spcBef>
              <a:spcAft>
                <a:spcPts val="0"/>
              </a:spcAft>
              <a:buSzPts val="1400"/>
              <a:buFont typeface="Times New Roman"/>
              <a:buChar char="●"/>
            </a:pPr>
            <a:r>
              <a:rPr lang="en">
                <a:latin typeface="Times New Roman"/>
                <a:ea typeface="Times New Roman"/>
                <a:cs typeface="Times New Roman"/>
                <a:sym typeface="Times New Roman"/>
              </a:rPr>
              <a:t>M</a:t>
            </a:r>
            <a:r>
              <a:rPr lang="en">
                <a:latin typeface="Times New Roman"/>
                <a:ea typeface="Times New Roman"/>
                <a:cs typeface="Times New Roman"/>
                <a:sym typeface="Times New Roman"/>
              </a:rPr>
              <a:t>utual support in a group environment </a:t>
            </a:r>
            <a:endParaRPr>
              <a:latin typeface="Times New Roman"/>
              <a:ea typeface="Times New Roman"/>
              <a:cs typeface="Times New Roman"/>
              <a:sym typeface="Times New Roman"/>
            </a:endParaRPr>
          </a:p>
          <a:p>
            <a:pPr indent="-317500" lvl="0" marL="457200" rtl="0" algn="l">
              <a:spcBef>
                <a:spcPts val="0"/>
              </a:spcBef>
              <a:spcAft>
                <a:spcPts val="0"/>
              </a:spcAft>
              <a:buSzPts val="1400"/>
              <a:buFont typeface="Times New Roman"/>
              <a:buChar char="●"/>
            </a:pPr>
            <a:r>
              <a:rPr lang="en">
                <a:latin typeface="Times New Roman"/>
                <a:ea typeface="Times New Roman"/>
                <a:cs typeface="Times New Roman"/>
                <a:sym typeface="Times New Roman"/>
              </a:rPr>
              <a:t>Adopting healthy self-care strategies </a:t>
            </a:r>
            <a:endParaRPr>
              <a:latin typeface="Times New Roman"/>
              <a:ea typeface="Times New Roman"/>
              <a:cs typeface="Times New Roman"/>
              <a:sym typeface="Times New Roman"/>
            </a:endParaRPr>
          </a:p>
          <a:p>
            <a:pPr indent="-317500" lvl="0" marL="457200" rtl="0" algn="l">
              <a:spcBef>
                <a:spcPts val="0"/>
              </a:spcBef>
              <a:spcAft>
                <a:spcPts val="0"/>
              </a:spcAft>
              <a:buSzPts val="1400"/>
              <a:buFont typeface="Times New Roman"/>
              <a:buChar char="●"/>
            </a:pPr>
            <a:r>
              <a:rPr lang="en">
                <a:latin typeface="Times New Roman"/>
                <a:ea typeface="Times New Roman"/>
                <a:cs typeface="Times New Roman"/>
                <a:sym typeface="Times New Roman"/>
              </a:rPr>
              <a:t>Being aware of personal and environmental triggers that could exacerbate compassion fatigue and burnout</a:t>
            </a:r>
            <a:endParaRPr>
              <a:latin typeface="Times New Roman"/>
              <a:ea typeface="Times New Roman"/>
              <a:cs typeface="Times New Roman"/>
              <a:sym typeface="Times New Roman"/>
            </a:endParaRPr>
          </a:p>
          <a:p>
            <a:pPr indent="-317500" lvl="0" marL="457200" rtl="0" algn="l">
              <a:spcBef>
                <a:spcPts val="0"/>
              </a:spcBef>
              <a:spcAft>
                <a:spcPts val="0"/>
              </a:spcAft>
              <a:buSzPts val="1400"/>
              <a:buFont typeface="Times New Roman"/>
              <a:buChar char="●"/>
            </a:pPr>
            <a:r>
              <a:rPr lang="en">
                <a:latin typeface="Times New Roman"/>
                <a:ea typeface="Times New Roman"/>
                <a:cs typeface="Times New Roman"/>
                <a:sym typeface="Times New Roman"/>
              </a:rPr>
              <a:t>Encourage discussion around positive aspects of wellbeing</a:t>
            </a:r>
            <a:r>
              <a:rPr lang="en">
                <a:latin typeface="Times New Roman"/>
                <a:ea typeface="Times New Roman"/>
                <a:cs typeface="Times New Roman"/>
                <a:sym typeface="Times New Roman"/>
              </a:rPr>
              <a:t> as part of the culture within the organisation </a:t>
            </a:r>
            <a:endParaRPr>
              <a:latin typeface="Times New Roman"/>
              <a:ea typeface="Times New Roman"/>
              <a:cs typeface="Times New Roman"/>
              <a:sym typeface="Times New Roman"/>
            </a:endParaRPr>
          </a:p>
          <a:p>
            <a:pPr indent="-317500" lvl="0" marL="457200" rtl="0" algn="l">
              <a:spcBef>
                <a:spcPts val="0"/>
              </a:spcBef>
              <a:spcAft>
                <a:spcPts val="0"/>
              </a:spcAft>
              <a:buSzPts val="1400"/>
              <a:buFont typeface="Times New Roman"/>
              <a:buChar char="●"/>
            </a:pPr>
            <a:r>
              <a:rPr lang="en">
                <a:latin typeface="Times New Roman"/>
                <a:ea typeface="Times New Roman"/>
                <a:cs typeface="Times New Roman"/>
                <a:sym typeface="Times New Roman"/>
              </a:rPr>
              <a:t>Engaging in educational resilience-building activities </a:t>
            </a:r>
            <a:endParaRPr>
              <a:latin typeface="Times New Roman"/>
              <a:ea typeface="Times New Roman"/>
              <a:cs typeface="Times New Roman"/>
              <a:sym typeface="Times New Roman"/>
            </a:endParaRPr>
          </a:p>
          <a:p>
            <a:pPr indent="-317500" lvl="1" marL="914400" rtl="0" algn="l">
              <a:spcBef>
                <a:spcPts val="0"/>
              </a:spcBef>
              <a:spcAft>
                <a:spcPts val="0"/>
              </a:spcAft>
              <a:buSzPts val="1400"/>
              <a:buFont typeface="Times New Roman"/>
              <a:buChar char="○"/>
            </a:pPr>
            <a:r>
              <a:rPr lang="en" sz="1400">
                <a:latin typeface="Times New Roman"/>
                <a:ea typeface="Times New Roman"/>
                <a:cs typeface="Times New Roman"/>
                <a:sym typeface="Times New Roman"/>
              </a:rPr>
              <a:t>Perform acts of kindness</a:t>
            </a:r>
            <a:endParaRPr sz="1400">
              <a:latin typeface="Times New Roman"/>
              <a:ea typeface="Times New Roman"/>
              <a:cs typeface="Times New Roman"/>
              <a:sym typeface="Times New Roman"/>
            </a:endParaRPr>
          </a:p>
          <a:p>
            <a:pPr indent="-317500" lvl="1" marL="914400" rtl="0" algn="l">
              <a:spcBef>
                <a:spcPts val="0"/>
              </a:spcBef>
              <a:spcAft>
                <a:spcPts val="0"/>
              </a:spcAft>
              <a:buSzPts val="1400"/>
              <a:buFont typeface="Times New Roman"/>
              <a:buChar char="○"/>
            </a:pPr>
            <a:r>
              <a:rPr lang="en" sz="1400">
                <a:latin typeface="Times New Roman"/>
                <a:ea typeface="Times New Roman"/>
                <a:cs typeface="Times New Roman"/>
                <a:sym typeface="Times New Roman"/>
              </a:rPr>
              <a:t>Engage in reflection </a:t>
            </a:r>
            <a:endParaRPr sz="1400">
              <a:latin typeface="Times New Roman"/>
              <a:ea typeface="Times New Roman"/>
              <a:cs typeface="Times New Roman"/>
              <a:sym typeface="Times New Roman"/>
            </a:endParaRPr>
          </a:p>
          <a:p>
            <a:pPr indent="-317500" lvl="1" marL="914400" rtl="0" algn="l">
              <a:spcBef>
                <a:spcPts val="0"/>
              </a:spcBef>
              <a:spcAft>
                <a:spcPts val="0"/>
              </a:spcAft>
              <a:buSzPts val="1400"/>
              <a:buFont typeface="Times New Roman"/>
              <a:buChar char="○"/>
            </a:pPr>
            <a:r>
              <a:rPr lang="en" sz="1400">
                <a:latin typeface="Times New Roman"/>
                <a:ea typeface="Times New Roman"/>
                <a:cs typeface="Times New Roman"/>
                <a:sym typeface="Times New Roman"/>
              </a:rPr>
              <a:t>Practice gratitude</a:t>
            </a:r>
            <a:endParaRPr sz="1400">
              <a:latin typeface="Times New Roman"/>
              <a:ea typeface="Times New Roman"/>
              <a:cs typeface="Times New Roman"/>
              <a:sym typeface="Times New Roman"/>
            </a:endParaRPr>
          </a:p>
          <a:p>
            <a:pPr indent="-317500" lvl="1" marL="914400" rtl="0" algn="l">
              <a:spcBef>
                <a:spcPts val="0"/>
              </a:spcBef>
              <a:spcAft>
                <a:spcPts val="0"/>
              </a:spcAft>
              <a:buSzPts val="1400"/>
              <a:buFont typeface="Times New Roman"/>
              <a:buChar char="○"/>
            </a:pPr>
            <a:r>
              <a:rPr lang="en" sz="1400">
                <a:latin typeface="Times New Roman"/>
                <a:ea typeface="Times New Roman"/>
                <a:cs typeface="Times New Roman"/>
                <a:sym typeface="Times New Roman"/>
              </a:rPr>
              <a:t>Participate in mindfulness</a:t>
            </a:r>
            <a:endParaRPr sz="1400">
              <a:latin typeface="Times New Roman"/>
              <a:ea typeface="Times New Roman"/>
              <a:cs typeface="Times New Roman"/>
              <a:sym typeface="Times New Roman"/>
            </a:endParaRPr>
          </a:p>
        </p:txBody>
      </p:sp>
      <p:sp>
        <p:nvSpPr>
          <p:cNvPr id="146" name="Google Shape;146;p24"/>
          <p:cNvSpPr txBox="1"/>
          <p:nvPr/>
        </p:nvSpPr>
        <p:spPr>
          <a:xfrm>
            <a:off x="3224400" y="4804800"/>
            <a:ext cx="56079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Times New Roman"/>
                <a:ea typeface="Times New Roman"/>
                <a:cs typeface="Times New Roman"/>
                <a:sym typeface="Times New Roman"/>
              </a:rPr>
              <a:t>(Lloyd &amp; Campion 2017; </a:t>
            </a:r>
            <a:r>
              <a:rPr lang="en" sz="1000">
                <a:solidFill>
                  <a:schemeClr val="dk1"/>
                </a:solidFill>
                <a:latin typeface="Times New Roman"/>
                <a:ea typeface="Times New Roman"/>
                <a:cs typeface="Times New Roman"/>
                <a:sym typeface="Times New Roman"/>
              </a:rPr>
              <a:t>Moir &amp; Van den Brink 2020; White et al. 2021; </a:t>
            </a:r>
            <a:r>
              <a:rPr lang="en" sz="1000">
                <a:latin typeface="Times New Roman"/>
                <a:ea typeface="Times New Roman"/>
                <a:cs typeface="Times New Roman"/>
                <a:sym typeface="Times New Roman"/>
              </a:rPr>
              <a:t>Yeung, White &amp; Chilvers 201</a:t>
            </a:r>
            <a:r>
              <a:rPr lang="en" sz="1000">
                <a:latin typeface="Times New Roman"/>
                <a:ea typeface="Times New Roman"/>
                <a:cs typeface="Times New Roman"/>
                <a:sym typeface="Times New Roman"/>
              </a:rPr>
              <a:t>7</a:t>
            </a:r>
            <a:r>
              <a:rPr lang="en" sz="1000">
                <a:latin typeface="Times New Roman"/>
                <a:ea typeface="Times New Roman"/>
                <a:cs typeface="Times New Roman"/>
                <a:sym typeface="Times New Roman"/>
              </a:rPr>
              <a:t>)</a:t>
            </a:r>
            <a:endParaRPr sz="1000">
              <a:latin typeface="Times New Roman"/>
              <a:ea typeface="Times New Roman"/>
              <a:cs typeface="Times New Roman"/>
              <a:sym typeface="Times New Roman"/>
            </a:endParaRPr>
          </a:p>
        </p:txBody>
      </p:sp>
      <p:pic>
        <p:nvPicPr>
          <p:cNvPr id="147" name="Google Shape;147;p24"/>
          <p:cNvPicPr preferRelativeResize="0"/>
          <p:nvPr/>
        </p:nvPicPr>
        <p:blipFill>
          <a:blip r:embed="rId3">
            <a:alphaModFix/>
          </a:blip>
          <a:stretch>
            <a:fillRect/>
          </a:stretch>
        </p:blipFill>
        <p:spPr>
          <a:xfrm>
            <a:off x="2253076" y="289775"/>
            <a:ext cx="1672776" cy="10803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5"/>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Team Preventative Strategies</a:t>
            </a:r>
            <a:endParaRPr/>
          </a:p>
        </p:txBody>
      </p:sp>
      <p:sp>
        <p:nvSpPr>
          <p:cNvPr id="153" name="Google Shape;153;p25"/>
          <p:cNvSpPr txBox="1"/>
          <p:nvPr>
            <p:ph idx="1" type="body"/>
          </p:nvPr>
        </p:nvSpPr>
        <p:spPr>
          <a:xfrm>
            <a:off x="311700" y="1171675"/>
            <a:ext cx="4260300" cy="339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latin typeface="Times New Roman"/>
                <a:ea typeface="Times New Roman"/>
                <a:cs typeface="Times New Roman"/>
                <a:sym typeface="Times New Roman"/>
              </a:rPr>
              <a:t>Team Environment </a:t>
            </a:r>
            <a:endParaRPr b="1">
              <a:latin typeface="Times New Roman"/>
              <a:ea typeface="Times New Roman"/>
              <a:cs typeface="Times New Roman"/>
              <a:sym typeface="Times New Roman"/>
            </a:endParaRPr>
          </a:p>
          <a:p>
            <a:pPr indent="0" lvl="0" marL="0" rtl="0" algn="l">
              <a:spcBef>
                <a:spcPts val="1200"/>
              </a:spcBef>
              <a:spcAft>
                <a:spcPts val="0"/>
              </a:spcAft>
              <a:buNone/>
            </a:pPr>
            <a:r>
              <a:rPr lang="en">
                <a:latin typeface="Times New Roman"/>
                <a:ea typeface="Times New Roman"/>
                <a:cs typeface="Times New Roman"/>
                <a:sym typeface="Times New Roman"/>
              </a:rPr>
              <a:t>Improving connections and facilitating strong relationships between team members acts as a good support mechanism. This can be achieved through:</a:t>
            </a:r>
            <a:endParaRPr>
              <a:latin typeface="Times New Roman"/>
              <a:ea typeface="Times New Roman"/>
              <a:cs typeface="Times New Roman"/>
              <a:sym typeface="Times New Roman"/>
            </a:endParaRPr>
          </a:p>
          <a:p>
            <a:pPr indent="-317500" lvl="0" marL="457200" rtl="0" algn="l">
              <a:spcBef>
                <a:spcPts val="0"/>
              </a:spcBef>
              <a:spcAft>
                <a:spcPts val="0"/>
              </a:spcAft>
              <a:buSzPts val="1400"/>
              <a:buFont typeface="Times New Roman"/>
              <a:buChar char="●"/>
            </a:pPr>
            <a:r>
              <a:rPr lang="en">
                <a:latin typeface="Times New Roman"/>
                <a:ea typeface="Times New Roman"/>
                <a:cs typeface="Times New Roman"/>
                <a:sym typeface="Times New Roman"/>
              </a:rPr>
              <a:t>Promoting good communication skills among team members and team leaders</a:t>
            </a:r>
            <a:endParaRPr>
              <a:latin typeface="Times New Roman"/>
              <a:ea typeface="Times New Roman"/>
              <a:cs typeface="Times New Roman"/>
              <a:sym typeface="Times New Roman"/>
            </a:endParaRPr>
          </a:p>
          <a:p>
            <a:pPr indent="-317500" lvl="1" marL="914400" rtl="0" algn="l">
              <a:spcBef>
                <a:spcPts val="0"/>
              </a:spcBef>
              <a:spcAft>
                <a:spcPts val="0"/>
              </a:spcAft>
              <a:buSzPts val="1400"/>
              <a:buFont typeface="Times New Roman"/>
              <a:buChar char="○"/>
            </a:pPr>
            <a:r>
              <a:rPr lang="en" sz="1400">
                <a:latin typeface="Times New Roman"/>
                <a:ea typeface="Times New Roman"/>
                <a:cs typeface="Times New Roman"/>
                <a:sym typeface="Times New Roman"/>
              </a:rPr>
              <a:t>Encourage conversations at team meetings</a:t>
            </a:r>
            <a:endParaRPr sz="1400">
              <a:latin typeface="Times New Roman"/>
              <a:ea typeface="Times New Roman"/>
              <a:cs typeface="Times New Roman"/>
              <a:sym typeface="Times New Roman"/>
            </a:endParaRPr>
          </a:p>
          <a:p>
            <a:pPr indent="-317500" lvl="1" marL="914400" rtl="0" algn="l">
              <a:spcBef>
                <a:spcPts val="0"/>
              </a:spcBef>
              <a:spcAft>
                <a:spcPts val="0"/>
              </a:spcAft>
              <a:buSzPts val="1400"/>
              <a:buFont typeface="Times New Roman"/>
              <a:buChar char="○"/>
            </a:pPr>
            <a:r>
              <a:rPr lang="en" sz="1400">
                <a:latin typeface="Times New Roman"/>
                <a:ea typeface="Times New Roman"/>
                <a:cs typeface="Times New Roman"/>
                <a:sym typeface="Times New Roman"/>
              </a:rPr>
              <a:t>Increase involvement in decision making (Cheng 2005)</a:t>
            </a:r>
            <a:endParaRPr sz="1400">
              <a:latin typeface="Times New Roman"/>
              <a:ea typeface="Times New Roman"/>
              <a:cs typeface="Times New Roman"/>
              <a:sym typeface="Times New Roman"/>
            </a:endParaRPr>
          </a:p>
          <a:p>
            <a:pPr indent="-317500" lvl="0" marL="457200" rtl="0" algn="l">
              <a:spcBef>
                <a:spcPts val="0"/>
              </a:spcBef>
              <a:spcAft>
                <a:spcPts val="0"/>
              </a:spcAft>
              <a:buSzPts val="1400"/>
              <a:buFont typeface="Times New Roman"/>
              <a:buChar char="●"/>
            </a:pPr>
            <a:r>
              <a:rPr lang="en">
                <a:latin typeface="Times New Roman"/>
                <a:ea typeface="Times New Roman"/>
                <a:cs typeface="Times New Roman"/>
                <a:sym typeface="Times New Roman"/>
              </a:rPr>
              <a:t>Connecting with each other </a:t>
            </a:r>
            <a:endParaRPr>
              <a:latin typeface="Times New Roman"/>
              <a:ea typeface="Times New Roman"/>
              <a:cs typeface="Times New Roman"/>
              <a:sym typeface="Times New Roman"/>
            </a:endParaRPr>
          </a:p>
          <a:p>
            <a:pPr indent="-317500" lvl="1" marL="914400" rtl="0" algn="l">
              <a:spcBef>
                <a:spcPts val="0"/>
              </a:spcBef>
              <a:spcAft>
                <a:spcPts val="0"/>
              </a:spcAft>
              <a:buSzPts val="1400"/>
              <a:buFont typeface="Times New Roman"/>
              <a:buChar char="○"/>
            </a:pPr>
            <a:r>
              <a:rPr lang="en" sz="1400">
                <a:latin typeface="Times New Roman"/>
                <a:ea typeface="Times New Roman"/>
                <a:cs typeface="Times New Roman"/>
                <a:sym typeface="Times New Roman"/>
              </a:rPr>
              <a:t>Participate in team-building activities</a:t>
            </a:r>
            <a:endParaRPr sz="1400">
              <a:latin typeface="Times New Roman"/>
              <a:ea typeface="Times New Roman"/>
              <a:cs typeface="Times New Roman"/>
              <a:sym typeface="Times New Roman"/>
            </a:endParaRPr>
          </a:p>
          <a:p>
            <a:pPr indent="-317500" lvl="1" marL="914400" rtl="0" algn="l">
              <a:spcBef>
                <a:spcPts val="0"/>
              </a:spcBef>
              <a:spcAft>
                <a:spcPts val="0"/>
              </a:spcAft>
              <a:buSzPts val="1400"/>
              <a:buFont typeface="Times New Roman"/>
              <a:buChar char="○"/>
            </a:pPr>
            <a:r>
              <a:rPr lang="en" sz="1400">
                <a:latin typeface="Times New Roman"/>
                <a:ea typeface="Times New Roman"/>
                <a:cs typeface="Times New Roman"/>
                <a:sym typeface="Times New Roman"/>
              </a:rPr>
              <a:t>Provide opportunities for team members to meet face-to-face</a:t>
            </a:r>
            <a:endParaRPr sz="1400">
              <a:latin typeface="Times New Roman"/>
              <a:ea typeface="Times New Roman"/>
              <a:cs typeface="Times New Roman"/>
              <a:sym typeface="Times New Roman"/>
            </a:endParaRPr>
          </a:p>
        </p:txBody>
      </p:sp>
      <p:sp>
        <p:nvSpPr>
          <p:cNvPr id="154" name="Google Shape;154;p25"/>
          <p:cNvSpPr txBox="1"/>
          <p:nvPr>
            <p:ph idx="2" type="body"/>
          </p:nvPr>
        </p:nvSpPr>
        <p:spPr>
          <a:xfrm>
            <a:off x="4832400" y="1171675"/>
            <a:ext cx="3999900" cy="3397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latin typeface="Times New Roman"/>
                <a:ea typeface="Times New Roman"/>
                <a:cs typeface="Times New Roman"/>
                <a:sym typeface="Times New Roman"/>
              </a:rPr>
              <a:t>Debrief</a:t>
            </a:r>
            <a:endParaRPr b="1">
              <a:latin typeface="Times New Roman"/>
              <a:ea typeface="Times New Roman"/>
              <a:cs typeface="Times New Roman"/>
              <a:sym typeface="Times New Roman"/>
            </a:endParaRPr>
          </a:p>
          <a:p>
            <a:pPr indent="-317500" lvl="0" marL="457200" rtl="0" algn="l">
              <a:spcBef>
                <a:spcPts val="0"/>
              </a:spcBef>
              <a:spcAft>
                <a:spcPts val="0"/>
              </a:spcAft>
              <a:buSzPts val="1400"/>
              <a:buFont typeface="Times New Roman"/>
              <a:buChar char="●"/>
            </a:pPr>
            <a:r>
              <a:rPr lang="en">
                <a:latin typeface="Times New Roman"/>
                <a:ea typeface="Times New Roman"/>
                <a:cs typeface="Times New Roman"/>
                <a:sym typeface="Times New Roman"/>
              </a:rPr>
              <a:t>Provide opportunities to debrief with team leaders and peers individually or as a group</a:t>
            </a:r>
            <a:endParaRPr>
              <a:latin typeface="Times New Roman"/>
              <a:ea typeface="Times New Roman"/>
              <a:cs typeface="Times New Roman"/>
              <a:sym typeface="Times New Roman"/>
            </a:endParaRPr>
          </a:p>
          <a:p>
            <a:pPr indent="-317500" lvl="0" marL="457200" rtl="0" algn="l">
              <a:spcBef>
                <a:spcPts val="0"/>
              </a:spcBef>
              <a:spcAft>
                <a:spcPts val="0"/>
              </a:spcAft>
              <a:buSzPts val="1400"/>
              <a:buFont typeface="Times New Roman"/>
              <a:buChar char="●"/>
            </a:pPr>
            <a:r>
              <a:rPr lang="en">
                <a:latin typeface="Times New Roman"/>
                <a:ea typeface="Times New Roman"/>
                <a:cs typeface="Times New Roman"/>
                <a:sym typeface="Times New Roman"/>
              </a:rPr>
              <a:t>Participate in debriefing session after an emotionally stressful encounter such as euthanasia (Lloyd &amp; Campion 2017)</a:t>
            </a:r>
            <a:endParaRPr>
              <a:latin typeface="Times New Roman"/>
              <a:ea typeface="Times New Roman"/>
              <a:cs typeface="Times New Roman"/>
              <a:sym typeface="Times New Roman"/>
            </a:endParaRPr>
          </a:p>
          <a:p>
            <a:pPr indent="-317500" lvl="0" marL="457200" rtl="0" algn="l">
              <a:spcBef>
                <a:spcPts val="0"/>
              </a:spcBef>
              <a:spcAft>
                <a:spcPts val="0"/>
              </a:spcAft>
              <a:buSzPts val="1400"/>
              <a:buChar char="●"/>
            </a:pPr>
            <a:r>
              <a:rPr lang="en">
                <a:latin typeface="Times New Roman"/>
                <a:ea typeface="Times New Roman"/>
                <a:cs typeface="Times New Roman"/>
                <a:sym typeface="Times New Roman"/>
              </a:rPr>
              <a:t>Engage in low-impact debriefing by utilising self-awareness, fair warning, consent, and limited disclosure to give the listener time to prepare (Mathieu 2012)</a:t>
            </a:r>
            <a:endParaRPr>
              <a:latin typeface="Times New Roman"/>
              <a:ea typeface="Times New Roman"/>
              <a:cs typeface="Times New Roman"/>
              <a:sym typeface="Times New Roman"/>
            </a:endParaRPr>
          </a:p>
        </p:txBody>
      </p:sp>
      <p:sp>
        <p:nvSpPr>
          <p:cNvPr id="155" name="Google Shape;155;p25"/>
          <p:cNvSpPr txBox="1"/>
          <p:nvPr/>
        </p:nvSpPr>
        <p:spPr>
          <a:xfrm>
            <a:off x="2497800" y="4774200"/>
            <a:ext cx="63345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Times New Roman"/>
                <a:ea typeface="Times New Roman"/>
                <a:cs typeface="Times New Roman"/>
                <a:sym typeface="Times New Roman"/>
              </a:rPr>
              <a:t>(</a:t>
            </a:r>
            <a:r>
              <a:rPr lang="en" sz="1200">
                <a:solidFill>
                  <a:schemeClr val="dk1"/>
                </a:solidFill>
                <a:latin typeface="Times New Roman"/>
                <a:ea typeface="Times New Roman"/>
                <a:cs typeface="Times New Roman"/>
                <a:sym typeface="Times New Roman"/>
              </a:rPr>
              <a:t>Levitt &amp; Gezinski 2020; </a:t>
            </a:r>
            <a:r>
              <a:rPr lang="en" sz="1200">
                <a:latin typeface="Times New Roman"/>
                <a:ea typeface="Times New Roman"/>
                <a:cs typeface="Times New Roman"/>
                <a:sym typeface="Times New Roman"/>
              </a:rPr>
              <a:t>Lloyd &amp; Campion 2017; </a:t>
            </a:r>
            <a:r>
              <a:rPr lang="en" sz="1200">
                <a:solidFill>
                  <a:schemeClr val="dk1"/>
                </a:solidFill>
                <a:latin typeface="Times New Roman"/>
                <a:ea typeface="Times New Roman"/>
                <a:cs typeface="Times New Roman"/>
                <a:sym typeface="Times New Roman"/>
              </a:rPr>
              <a:t>Moir &amp; Van den Brink 2020; White et al. 2021) </a:t>
            </a:r>
            <a:endParaRPr sz="1200">
              <a:latin typeface="Times New Roman"/>
              <a:ea typeface="Times New Roman"/>
              <a:cs typeface="Times New Roman"/>
              <a:sym typeface="Times New Roman"/>
            </a:endParaRPr>
          </a:p>
        </p:txBody>
      </p:sp>
      <p:pic>
        <p:nvPicPr>
          <p:cNvPr id="156" name="Google Shape;156;p25"/>
          <p:cNvPicPr preferRelativeResize="0"/>
          <p:nvPr/>
        </p:nvPicPr>
        <p:blipFill>
          <a:blip r:embed="rId3">
            <a:alphaModFix/>
          </a:blip>
          <a:stretch>
            <a:fillRect/>
          </a:stretch>
        </p:blipFill>
        <p:spPr>
          <a:xfrm>
            <a:off x="5441800" y="3746825"/>
            <a:ext cx="1541061" cy="102737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6"/>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Organisational Preventative Strategies </a:t>
            </a:r>
            <a:endParaRPr/>
          </a:p>
        </p:txBody>
      </p:sp>
      <p:sp>
        <p:nvSpPr>
          <p:cNvPr id="162" name="Google Shape;162;p26"/>
          <p:cNvSpPr txBox="1"/>
          <p:nvPr>
            <p:ph idx="1" type="body"/>
          </p:nvPr>
        </p:nvSpPr>
        <p:spPr>
          <a:xfrm>
            <a:off x="311700" y="1171600"/>
            <a:ext cx="8520600" cy="3397200"/>
          </a:xfrm>
          <a:prstGeom prst="rect">
            <a:avLst/>
          </a:prstGeom>
        </p:spPr>
        <p:txBody>
          <a:bodyPr anchorCtr="0" anchor="t" bIns="91425" lIns="91425" spcFirstLastPara="1" rIns="91425" wrap="square" tIns="91425">
            <a:noAutofit/>
          </a:bodyPr>
          <a:lstStyle/>
          <a:p>
            <a:pPr indent="-324961" lvl="0" marL="457200" rtl="0" algn="l">
              <a:lnSpc>
                <a:spcPct val="95000"/>
              </a:lnSpc>
              <a:spcBef>
                <a:spcPts val="0"/>
              </a:spcBef>
              <a:spcAft>
                <a:spcPts val="0"/>
              </a:spcAft>
              <a:buSzPts val="1518"/>
              <a:buFont typeface="Times New Roman"/>
              <a:buChar char="●"/>
            </a:pPr>
            <a:r>
              <a:rPr lang="en" sz="1517">
                <a:latin typeface="Times New Roman"/>
                <a:ea typeface="Times New Roman"/>
                <a:cs typeface="Times New Roman"/>
                <a:sym typeface="Times New Roman"/>
              </a:rPr>
              <a:t>Create a culture where discussions about positive aspects of wellbeing are encouraged and discussed.</a:t>
            </a:r>
            <a:endParaRPr sz="1517">
              <a:latin typeface="Times New Roman"/>
              <a:ea typeface="Times New Roman"/>
              <a:cs typeface="Times New Roman"/>
              <a:sym typeface="Times New Roman"/>
            </a:endParaRPr>
          </a:p>
          <a:p>
            <a:pPr indent="-324961" lvl="0" marL="457200" rtl="0" algn="l">
              <a:lnSpc>
                <a:spcPct val="95000"/>
              </a:lnSpc>
              <a:spcBef>
                <a:spcPts val="0"/>
              </a:spcBef>
              <a:spcAft>
                <a:spcPts val="0"/>
              </a:spcAft>
              <a:buSzPts val="1518"/>
              <a:buFont typeface="Times New Roman"/>
              <a:buChar char="●"/>
            </a:pPr>
            <a:r>
              <a:rPr lang="en" sz="1517">
                <a:latin typeface="Times New Roman"/>
                <a:ea typeface="Times New Roman"/>
                <a:cs typeface="Times New Roman"/>
                <a:sym typeface="Times New Roman"/>
              </a:rPr>
              <a:t>Engage in positives activities such as community outreach and public education. </a:t>
            </a:r>
            <a:endParaRPr sz="1517">
              <a:latin typeface="Times New Roman"/>
              <a:ea typeface="Times New Roman"/>
              <a:cs typeface="Times New Roman"/>
              <a:sym typeface="Times New Roman"/>
            </a:endParaRPr>
          </a:p>
          <a:p>
            <a:pPr indent="-324961" lvl="0" marL="457200" rtl="0" algn="l">
              <a:lnSpc>
                <a:spcPct val="95000"/>
              </a:lnSpc>
              <a:spcBef>
                <a:spcPts val="0"/>
              </a:spcBef>
              <a:spcAft>
                <a:spcPts val="0"/>
              </a:spcAft>
              <a:buSzPts val="1518"/>
              <a:buFont typeface="Times New Roman"/>
              <a:buChar char="●"/>
            </a:pPr>
            <a:r>
              <a:rPr lang="en" sz="1517">
                <a:latin typeface="Times New Roman"/>
                <a:ea typeface="Times New Roman"/>
                <a:cs typeface="Times New Roman"/>
                <a:sym typeface="Times New Roman"/>
              </a:rPr>
              <a:t>Celebrate successes as a group during team meetings, on social media or through the newsletter.</a:t>
            </a:r>
            <a:endParaRPr sz="1517">
              <a:latin typeface="Times New Roman"/>
              <a:ea typeface="Times New Roman"/>
              <a:cs typeface="Times New Roman"/>
              <a:sym typeface="Times New Roman"/>
            </a:endParaRPr>
          </a:p>
          <a:p>
            <a:pPr indent="0" lvl="0" marL="0" rtl="0" algn="l">
              <a:lnSpc>
                <a:spcPct val="95000"/>
              </a:lnSpc>
              <a:spcBef>
                <a:spcPts val="0"/>
              </a:spcBef>
              <a:spcAft>
                <a:spcPts val="0"/>
              </a:spcAft>
              <a:buNone/>
            </a:pPr>
            <a:r>
              <a:t/>
            </a:r>
            <a:endParaRPr sz="1517">
              <a:latin typeface="Times New Roman"/>
              <a:ea typeface="Times New Roman"/>
              <a:cs typeface="Times New Roman"/>
              <a:sym typeface="Times New Roman"/>
            </a:endParaRPr>
          </a:p>
          <a:p>
            <a:pPr indent="0" lvl="0" marL="0" rtl="0" algn="l">
              <a:lnSpc>
                <a:spcPct val="95000"/>
              </a:lnSpc>
              <a:spcBef>
                <a:spcPts val="0"/>
              </a:spcBef>
              <a:spcAft>
                <a:spcPts val="0"/>
              </a:spcAft>
              <a:buNone/>
            </a:pPr>
            <a:r>
              <a:rPr lang="en" sz="1517">
                <a:latin typeface="Times New Roman"/>
                <a:ea typeface="Times New Roman"/>
                <a:cs typeface="Times New Roman"/>
                <a:sym typeface="Times New Roman"/>
              </a:rPr>
              <a:t>Provide opportunities for ongoing learning, education, knowledge, resource, training, workshops such as:</a:t>
            </a:r>
            <a:endParaRPr sz="1517">
              <a:latin typeface="Times New Roman"/>
              <a:ea typeface="Times New Roman"/>
              <a:cs typeface="Times New Roman"/>
              <a:sym typeface="Times New Roman"/>
            </a:endParaRPr>
          </a:p>
          <a:p>
            <a:pPr indent="-324961" lvl="0" marL="457200" rtl="0" algn="l">
              <a:lnSpc>
                <a:spcPct val="95000"/>
              </a:lnSpc>
              <a:spcBef>
                <a:spcPts val="0"/>
              </a:spcBef>
              <a:spcAft>
                <a:spcPts val="0"/>
              </a:spcAft>
              <a:buSzPts val="1518"/>
              <a:buFont typeface="Times New Roman"/>
              <a:buChar char="●"/>
            </a:pPr>
            <a:r>
              <a:rPr lang="en" sz="1517">
                <a:latin typeface="Times New Roman"/>
                <a:ea typeface="Times New Roman"/>
                <a:cs typeface="Times New Roman"/>
                <a:sym typeface="Times New Roman"/>
              </a:rPr>
              <a:t>Peer debriefing strategies and support programs</a:t>
            </a:r>
            <a:endParaRPr sz="1517">
              <a:latin typeface="Times New Roman"/>
              <a:ea typeface="Times New Roman"/>
              <a:cs typeface="Times New Roman"/>
              <a:sym typeface="Times New Roman"/>
            </a:endParaRPr>
          </a:p>
          <a:p>
            <a:pPr indent="-324961" lvl="0" marL="457200" rtl="0" algn="l">
              <a:lnSpc>
                <a:spcPct val="95000"/>
              </a:lnSpc>
              <a:spcBef>
                <a:spcPts val="0"/>
              </a:spcBef>
              <a:spcAft>
                <a:spcPts val="0"/>
              </a:spcAft>
              <a:buSzPts val="1518"/>
              <a:buFont typeface="Times New Roman"/>
              <a:buChar char="●"/>
            </a:pPr>
            <a:r>
              <a:rPr lang="en" sz="1517">
                <a:latin typeface="Times New Roman"/>
                <a:ea typeface="Times New Roman"/>
                <a:cs typeface="Times New Roman"/>
                <a:sym typeface="Times New Roman"/>
              </a:rPr>
              <a:t>Wellbeing training on topics including: </a:t>
            </a:r>
            <a:endParaRPr sz="1517">
              <a:latin typeface="Times New Roman"/>
              <a:ea typeface="Times New Roman"/>
              <a:cs typeface="Times New Roman"/>
              <a:sym typeface="Times New Roman"/>
            </a:endParaRPr>
          </a:p>
          <a:p>
            <a:pPr indent="-324961" lvl="1" marL="914400" rtl="0" algn="l">
              <a:lnSpc>
                <a:spcPct val="95000"/>
              </a:lnSpc>
              <a:spcBef>
                <a:spcPts val="0"/>
              </a:spcBef>
              <a:spcAft>
                <a:spcPts val="0"/>
              </a:spcAft>
              <a:buSzPts val="1518"/>
              <a:buFont typeface="Times New Roman"/>
              <a:buChar char="○"/>
            </a:pPr>
            <a:r>
              <a:rPr lang="en" sz="1517">
                <a:latin typeface="Times New Roman"/>
                <a:ea typeface="Times New Roman"/>
                <a:cs typeface="Times New Roman"/>
                <a:sym typeface="Times New Roman"/>
              </a:rPr>
              <a:t>Stress management </a:t>
            </a:r>
            <a:endParaRPr sz="1517">
              <a:latin typeface="Times New Roman"/>
              <a:ea typeface="Times New Roman"/>
              <a:cs typeface="Times New Roman"/>
              <a:sym typeface="Times New Roman"/>
            </a:endParaRPr>
          </a:p>
          <a:p>
            <a:pPr indent="-324961" lvl="1" marL="914400" rtl="0" algn="l">
              <a:lnSpc>
                <a:spcPct val="95000"/>
              </a:lnSpc>
              <a:spcBef>
                <a:spcPts val="0"/>
              </a:spcBef>
              <a:spcAft>
                <a:spcPts val="0"/>
              </a:spcAft>
              <a:buSzPts val="1518"/>
              <a:buFont typeface="Times New Roman"/>
              <a:buChar char="○"/>
            </a:pPr>
            <a:r>
              <a:rPr lang="en" sz="1517">
                <a:latin typeface="Times New Roman"/>
                <a:ea typeface="Times New Roman"/>
                <a:cs typeface="Times New Roman"/>
                <a:sym typeface="Times New Roman"/>
              </a:rPr>
              <a:t>Resilience-building</a:t>
            </a:r>
            <a:endParaRPr sz="1517">
              <a:latin typeface="Times New Roman"/>
              <a:ea typeface="Times New Roman"/>
              <a:cs typeface="Times New Roman"/>
              <a:sym typeface="Times New Roman"/>
            </a:endParaRPr>
          </a:p>
          <a:p>
            <a:pPr indent="-324961" lvl="1" marL="914400" rtl="0" algn="l">
              <a:lnSpc>
                <a:spcPct val="95000"/>
              </a:lnSpc>
              <a:spcBef>
                <a:spcPts val="0"/>
              </a:spcBef>
              <a:spcAft>
                <a:spcPts val="0"/>
              </a:spcAft>
              <a:buSzPts val="1518"/>
              <a:buFont typeface="Times New Roman"/>
              <a:buChar char="○"/>
            </a:pPr>
            <a:r>
              <a:rPr lang="en" sz="1517">
                <a:latin typeface="Times New Roman"/>
                <a:ea typeface="Times New Roman"/>
                <a:cs typeface="Times New Roman"/>
                <a:sym typeface="Times New Roman"/>
              </a:rPr>
              <a:t>Compassion fatigue</a:t>
            </a:r>
            <a:endParaRPr sz="1517">
              <a:latin typeface="Times New Roman"/>
              <a:ea typeface="Times New Roman"/>
              <a:cs typeface="Times New Roman"/>
              <a:sym typeface="Times New Roman"/>
            </a:endParaRPr>
          </a:p>
          <a:p>
            <a:pPr indent="-324961" lvl="1" marL="914400" rtl="0" algn="l">
              <a:lnSpc>
                <a:spcPct val="95000"/>
              </a:lnSpc>
              <a:spcBef>
                <a:spcPts val="0"/>
              </a:spcBef>
              <a:spcAft>
                <a:spcPts val="0"/>
              </a:spcAft>
              <a:buSzPts val="1518"/>
              <a:buFont typeface="Times New Roman"/>
              <a:buChar char="○"/>
            </a:pPr>
            <a:r>
              <a:rPr lang="en" sz="1517">
                <a:latin typeface="Times New Roman"/>
                <a:ea typeface="Times New Roman"/>
                <a:cs typeface="Times New Roman"/>
                <a:sym typeface="Times New Roman"/>
              </a:rPr>
              <a:t>Mindfulness </a:t>
            </a:r>
            <a:endParaRPr sz="1517">
              <a:latin typeface="Times New Roman"/>
              <a:ea typeface="Times New Roman"/>
              <a:cs typeface="Times New Roman"/>
              <a:sym typeface="Times New Roman"/>
            </a:endParaRPr>
          </a:p>
          <a:p>
            <a:pPr indent="-324961" lvl="1" marL="914400" rtl="0" algn="l">
              <a:lnSpc>
                <a:spcPct val="95000"/>
              </a:lnSpc>
              <a:spcBef>
                <a:spcPts val="0"/>
              </a:spcBef>
              <a:spcAft>
                <a:spcPts val="0"/>
              </a:spcAft>
              <a:buSzPts val="1518"/>
              <a:buFont typeface="Times New Roman"/>
              <a:buChar char="○"/>
            </a:pPr>
            <a:r>
              <a:rPr lang="en" sz="1517">
                <a:latin typeface="Times New Roman"/>
                <a:ea typeface="Times New Roman"/>
                <a:cs typeface="Times New Roman"/>
                <a:sym typeface="Times New Roman"/>
              </a:rPr>
              <a:t>Life balance</a:t>
            </a:r>
            <a:endParaRPr sz="1517">
              <a:latin typeface="Times New Roman"/>
              <a:ea typeface="Times New Roman"/>
              <a:cs typeface="Times New Roman"/>
              <a:sym typeface="Times New Roman"/>
            </a:endParaRPr>
          </a:p>
        </p:txBody>
      </p:sp>
      <p:sp>
        <p:nvSpPr>
          <p:cNvPr id="163" name="Google Shape;163;p26"/>
          <p:cNvSpPr txBox="1"/>
          <p:nvPr/>
        </p:nvSpPr>
        <p:spPr>
          <a:xfrm>
            <a:off x="1707300" y="4568800"/>
            <a:ext cx="71250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Times New Roman"/>
                <a:ea typeface="Times New Roman"/>
                <a:cs typeface="Times New Roman"/>
                <a:sym typeface="Times New Roman"/>
              </a:rPr>
              <a:t>(Cheng 2005; </a:t>
            </a:r>
            <a:r>
              <a:rPr lang="en" sz="1200">
                <a:solidFill>
                  <a:schemeClr val="dk1"/>
                </a:solidFill>
                <a:latin typeface="Times New Roman"/>
                <a:ea typeface="Times New Roman"/>
                <a:cs typeface="Times New Roman"/>
                <a:sym typeface="Times New Roman"/>
              </a:rPr>
              <a:t>Levitt &amp; Gezinski 2020; </a:t>
            </a:r>
            <a:r>
              <a:rPr lang="en" sz="1200">
                <a:latin typeface="Times New Roman"/>
                <a:ea typeface="Times New Roman"/>
                <a:cs typeface="Times New Roman"/>
                <a:sym typeface="Times New Roman"/>
              </a:rPr>
              <a:t>Lloyd &amp; Campion 2017; </a:t>
            </a:r>
            <a:r>
              <a:rPr lang="en" sz="1200">
                <a:solidFill>
                  <a:schemeClr val="dk1"/>
                </a:solidFill>
                <a:latin typeface="Times New Roman"/>
                <a:ea typeface="Times New Roman"/>
                <a:cs typeface="Times New Roman"/>
                <a:sym typeface="Times New Roman"/>
              </a:rPr>
              <a:t>Moir &amp; Van den Brink 2020; White et al. 2021)</a:t>
            </a:r>
            <a:endParaRPr sz="1200">
              <a:latin typeface="Times New Roman"/>
              <a:ea typeface="Times New Roman"/>
              <a:cs typeface="Times New Roman"/>
              <a:sym typeface="Times New Roman"/>
            </a:endParaRPr>
          </a:p>
        </p:txBody>
      </p:sp>
      <p:pic>
        <p:nvPicPr>
          <p:cNvPr id="164" name="Google Shape;164;p26"/>
          <p:cNvPicPr preferRelativeResize="0"/>
          <p:nvPr/>
        </p:nvPicPr>
        <p:blipFill rotWithShape="1">
          <a:blip r:embed="rId3">
            <a:alphaModFix/>
          </a:blip>
          <a:srcRect b="10594" l="12837" r="6680" t="12741"/>
          <a:stretch/>
        </p:blipFill>
        <p:spPr>
          <a:xfrm>
            <a:off x="5353425" y="2571750"/>
            <a:ext cx="2025924" cy="193145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7"/>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Professional Quality of Life Measure</a:t>
            </a:r>
            <a:endParaRPr/>
          </a:p>
        </p:txBody>
      </p:sp>
      <p:sp>
        <p:nvSpPr>
          <p:cNvPr id="170" name="Google Shape;170;p27"/>
          <p:cNvSpPr txBox="1"/>
          <p:nvPr>
            <p:ph idx="1" type="body"/>
          </p:nvPr>
        </p:nvSpPr>
        <p:spPr>
          <a:xfrm>
            <a:off x="311700" y="1171675"/>
            <a:ext cx="3999900" cy="33972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Clr>
                <a:schemeClr val="dk1"/>
              </a:buClr>
              <a:buSzPts val="1100"/>
              <a:buFont typeface="Arial"/>
              <a:buNone/>
            </a:pPr>
            <a:r>
              <a:rPr lang="en">
                <a:latin typeface="Times New Roman"/>
                <a:ea typeface="Times New Roman"/>
                <a:cs typeface="Times New Roman"/>
                <a:sym typeface="Times New Roman"/>
              </a:rPr>
              <a:t>Identify individuals at risk using the Professional Quality of Life Measure (ProQOL). </a:t>
            </a:r>
            <a:r>
              <a:rPr lang="en" u="sng">
                <a:solidFill>
                  <a:schemeClr val="accent5"/>
                </a:solidFill>
                <a:latin typeface="Times New Roman"/>
                <a:ea typeface="Times New Roman"/>
                <a:cs typeface="Times New Roman"/>
                <a:sym typeface="Times New Roman"/>
                <a:hlinkClick r:id="rId3">
                  <a:extLst>
                    <a:ext uri="{A12FA001-AC4F-418D-AE19-62706E023703}">
                      <ahyp:hlinkClr val="tx"/>
                    </a:ext>
                  </a:extLst>
                </a:hlinkClick>
              </a:rPr>
              <a:t>https://proqol.org/</a:t>
            </a:r>
            <a:endParaRPr>
              <a:latin typeface="Times New Roman"/>
              <a:ea typeface="Times New Roman"/>
              <a:cs typeface="Times New Roman"/>
              <a:sym typeface="Times New Roman"/>
            </a:endParaRPr>
          </a:p>
          <a:p>
            <a:pPr indent="0" lvl="0" marL="0" rtl="0" algn="l">
              <a:lnSpc>
                <a:spcPct val="95000"/>
              </a:lnSpc>
              <a:spcBef>
                <a:spcPts val="1200"/>
              </a:spcBef>
              <a:spcAft>
                <a:spcPts val="0"/>
              </a:spcAft>
              <a:buNone/>
            </a:pPr>
            <a:r>
              <a:rPr lang="en">
                <a:latin typeface="Times New Roman"/>
                <a:ea typeface="Times New Roman"/>
                <a:cs typeface="Times New Roman"/>
                <a:sym typeface="Times New Roman"/>
              </a:rPr>
              <a:t>“The ProQOL is the most commonly used measure of the negative and positive effects of helping others who experience suffering and trauma. The ProQOL has sub-scales for compassion satisfaction, burnout and compassion fatigue.” (The Center for Victims of Torture 2019).</a:t>
            </a:r>
            <a:endParaRPr>
              <a:latin typeface="Times New Roman"/>
              <a:ea typeface="Times New Roman"/>
              <a:cs typeface="Times New Roman"/>
              <a:sym typeface="Times New Roman"/>
            </a:endParaRPr>
          </a:p>
          <a:p>
            <a:pPr indent="0" lvl="0" marL="0" rtl="0" algn="l">
              <a:lnSpc>
                <a:spcPct val="95000"/>
              </a:lnSpc>
              <a:spcBef>
                <a:spcPts val="1200"/>
              </a:spcBef>
              <a:spcAft>
                <a:spcPts val="0"/>
              </a:spcAft>
              <a:buNone/>
            </a:pPr>
            <a:r>
              <a:rPr lang="en">
                <a:latin typeface="Times New Roman"/>
                <a:ea typeface="Times New Roman"/>
                <a:cs typeface="Times New Roman"/>
                <a:sym typeface="Times New Roman"/>
              </a:rPr>
              <a:t>Access the concise manual for the ProQOL scale by Stamm (2010) to learn how to effectively use the ProQOL: </a:t>
            </a:r>
            <a:r>
              <a:rPr lang="en" u="sng">
                <a:solidFill>
                  <a:schemeClr val="hlink"/>
                </a:solidFill>
                <a:latin typeface="Times New Roman"/>
                <a:ea typeface="Times New Roman"/>
                <a:cs typeface="Times New Roman"/>
                <a:sym typeface="Times New Roman"/>
                <a:hlinkClick r:id="rId4"/>
              </a:rPr>
              <a:t>https://proqol.org/proqol-manual</a:t>
            </a:r>
            <a:endParaRPr>
              <a:latin typeface="Times New Roman"/>
              <a:ea typeface="Times New Roman"/>
              <a:cs typeface="Times New Roman"/>
              <a:sym typeface="Times New Roman"/>
            </a:endParaRPr>
          </a:p>
          <a:p>
            <a:pPr indent="0" lvl="0" marL="0" rtl="0" algn="l">
              <a:lnSpc>
                <a:spcPct val="95000"/>
              </a:lnSpc>
              <a:spcBef>
                <a:spcPts val="1200"/>
              </a:spcBef>
              <a:spcAft>
                <a:spcPts val="1200"/>
              </a:spcAft>
              <a:buNone/>
            </a:pPr>
            <a:r>
              <a:rPr lang="en" sz="1500">
                <a:latin typeface="Times New Roman"/>
                <a:ea typeface="Times New Roman"/>
                <a:cs typeface="Times New Roman"/>
                <a:sym typeface="Times New Roman"/>
              </a:rPr>
              <a:t>The scale can be used to self-monitor satisfaction and a prompt for self-care.</a:t>
            </a:r>
            <a:endParaRPr sz="1500">
              <a:latin typeface="Times New Roman"/>
              <a:ea typeface="Times New Roman"/>
              <a:cs typeface="Times New Roman"/>
              <a:sym typeface="Times New Roman"/>
            </a:endParaRPr>
          </a:p>
        </p:txBody>
      </p:sp>
      <p:pic>
        <p:nvPicPr>
          <p:cNvPr id="171" name="Google Shape;171;p27"/>
          <p:cNvPicPr preferRelativeResize="0"/>
          <p:nvPr/>
        </p:nvPicPr>
        <p:blipFill>
          <a:blip r:embed="rId5">
            <a:alphaModFix/>
          </a:blip>
          <a:stretch>
            <a:fillRect/>
          </a:stretch>
        </p:blipFill>
        <p:spPr>
          <a:xfrm>
            <a:off x="4811925" y="1213025"/>
            <a:ext cx="3830151" cy="2801625"/>
          </a:xfrm>
          <a:prstGeom prst="rect">
            <a:avLst/>
          </a:prstGeom>
          <a:noFill/>
          <a:ln>
            <a:noFill/>
          </a:ln>
        </p:spPr>
      </p:pic>
      <p:sp>
        <p:nvSpPr>
          <p:cNvPr id="172" name="Google Shape;172;p27"/>
          <p:cNvSpPr txBox="1"/>
          <p:nvPr/>
        </p:nvSpPr>
        <p:spPr>
          <a:xfrm>
            <a:off x="5144950" y="4169450"/>
            <a:ext cx="3748800" cy="729600"/>
          </a:xfrm>
          <a:prstGeom prst="rect">
            <a:avLst/>
          </a:prstGeom>
          <a:noFill/>
          <a:ln>
            <a:noFill/>
          </a:ln>
        </p:spPr>
        <p:txBody>
          <a:bodyPr anchorCtr="0" anchor="t" bIns="91425" lIns="91425" spcFirstLastPara="1" rIns="91425" wrap="square" tIns="91425">
            <a:spAutoFit/>
          </a:bodyPr>
          <a:lstStyle/>
          <a:p>
            <a:pPr indent="0" lvl="0" marL="0" rtl="0" algn="l">
              <a:lnSpc>
                <a:spcPct val="95000"/>
              </a:lnSpc>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(The Center for Victims of Torture 2019)</a:t>
            </a:r>
            <a:endParaRPr>
              <a:latin typeface="Old Standard TT"/>
              <a:ea typeface="Old Standard TT"/>
              <a:cs typeface="Old Standard TT"/>
              <a:sym typeface="Old Standard TT"/>
            </a:endParaRPr>
          </a:p>
          <a:p>
            <a:pPr indent="0" lvl="0" marL="0" rtl="0" algn="l">
              <a:spcBef>
                <a:spcPts val="1200"/>
              </a:spcBef>
              <a:spcAft>
                <a:spcPts val="0"/>
              </a:spcAft>
              <a:buNone/>
            </a:pPr>
            <a:r>
              <a:t/>
            </a:r>
            <a:endParaRPr>
              <a:latin typeface="Old Standard TT"/>
              <a:ea typeface="Old Standard TT"/>
              <a:cs typeface="Old Standard TT"/>
              <a:sym typeface="Old Standard TT"/>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28"/>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Coping Strategies </a:t>
            </a:r>
            <a:endParaRPr/>
          </a:p>
        </p:txBody>
      </p:sp>
      <p:sp>
        <p:nvSpPr>
          <p:cNvPr id="178" name="Google Shape;178;p28"/>
          <p:cNvSpPr txBox="1"/>
          <p:nvPr>
            <p:ph idx="1" type="body"/>
          </p:nvPr>
        </p:nvSpPr>
        <p:spPr>
          <a:xfrm>
            <a:off x="311700" y="1171675"/>
            <a:ext cx="5236200" cy="3397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a:latin typeface="Times New Roman"/>
                <a:ea typeface="Times New Roman"/>
                <a:cs typeface="Times New Roman"/>
                <a:sym typeface="Times New Roman"/>
              </a:rPr>
              <a:t>S</a:t>
            </a:r>
            <a:r>
              <a:rPr b="1" lang="en">
                <a:latin typeface="Times New Roman"/>
                <a:ea typeface="Times New Roman"/>
                <a:cs typeface="Times New Roman"/>
                <a:sym typeface="Times New Roman"/>
              </a:rPr>
              <a:t>elf-care and mindfulness </a:t>
            </a:r>
            <a:r>
              <a:rPr lang="en">
                <a:latin typeface="Times New Roman"/>
                <a:ea typeface="Times New Roman"/>
                <a:cs typeface="Times New Roman"/>
                <a:sym typeface="Times New Roman"/>
              </a:rPr>
              <a:t>- can be used as a preventative strategy and a coping strategy</a:t>
            </a:r>
            <a:endParaRPr>
              <a:latin typeface="Times New Roman"/>
              <a:ea typeface="Times New Roman"/>
              <a:cs typeface="Times New Roman"/>
              <a:sym typeface="Times New Roman"/>
            </a:endParaRPr>
          </a:p>
          <a:p>
            <a:pPr indent="0" lvl="0" marL="0" rtl="0" algn="l">
              <a:lnSpc>
                <a:spcPct val="100000"/>
              </a:lnSpc>
              <a:spcBef>
                <a:spcPts val="1200"/>
              </a:spcBef>
              <a:spcAft>
                <a:spcPts val="0"/>
              </a:spcAft>
              <a:buNone/>
            </a:pPr>
            <a:r>
              <a:rPr b="1" lang="en">
                <a:latin typeface="Times New Roman"/>
                <a:ea typeface="Times New Roman"/>
                <a:cs typeface="Times New Roman"/>
                <a:sym typeface="Times New Roman"/>
              </a:rPr>
              <a:t>Positive reappraisal</a:t>
            </a:r>
            <a:r>
              <a:rPr lang="en">
                <a:latin typeface="Times New Roman"/>
                <a:ea typeface="Times New Roman"/>
                <a:cs typeface="Times New Roman"/>
                <a:sym typeface="Times New Roman"/>
              </a:rPr>
              <a:t> - look for the positive meanings behind a negative event (Pavani et al. 2016).  For example, think about the quality of life of an injured animal if released back into the wild... euthanasia offers a way to end a wildlife animal’s pain and suffering.</a:t>
            </a:r>
            <a:endParaRPr b="1">
              <a:latin typeface="Times New Roman"/>
              <a:ea typeface="Times New Roman"/>
              <a:cs typeface="Times New Roman"/>
              <a:sym typeface="Times New Roman"/>
            </a:endParaRPr>
          </a:p>
          <a:p>
            <a:pPr indent="0" lvl="0" marL="0" rtl="0" algn="l">
              <a:lnSpc>
                <a:spcPct val="100000"/>
              </a:lnSpc>
              <a:spcBef>
                <a:spcPts val="1200"/>
              </a:spcBef>
              <a:spcAft>
                <a:spcPts val="0"/>
              </a:spcAft>
              <a:buNone/>
            </a:pPr>
            <a:r>
              <a:rPr b="1" lang="en">
                <a:latin typeface="Times New Roman"/>
                <a:ea typeface="Times New Roman"/>
                <a:cs typeface="Times New Roman"/>
                <a:sym typeface="Times New Roman"/>
              </a:rPr>
              <a:t>Actively avoid ruminations</a:t>
            </a:r>
            <a:r>
              <a:rPr lang="en">
                <a:latin typeface="Times New Roman"/>
                <a:ea typeface="Times New Roman"/>
                <a:cs typeface="Times New Roman"/>
                <a:sym typeface="Times New Roman"/>
              </a:rPr>
              <a:t> - Which is the repetitive generation of thoughts about negative events and feelings(Pavani et al. 2016). Engage in activities that you enjoy as this is an effective way to create more neutral or positive thoughts (Lyubomirsky et al. 1999). </a:t>
            </a:r>
            <a:endParaRPr>
              <a:latin typeface="Times New Roman"/>
              <a:ea typeface="Times New Roman"/>
              <a:cs typeface="Times New Roman"/>
              <a:sym typeface="Times New Roman"/>
            </a:endParaRPr>
          </a:p>
          <a:p>
            <a:pPr indent="0" lvl="0" marL="0" rtl="0" algn="l">
              <a:lnSpc>
                <a:spcPct val="100000"/>
              </a:lnSpc>
              <a:spcBef>
                <a:spcPts val="0"/>
              </a:spcBef>
              <a:spcAft>
                <a:spcPts val="0"/>
              </a:spcAft>
              <a:buNone/>
            </a:pPr>
            <a:r>
              <a:t/>
            </a:r>
            <a:endParaRPr>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1100"/>
              <a:buFont typeface="Arial"/>
              <a:buNone/>
            </a:pPr>
            <a:r>
              <a:rPr b="1" lang="en">
                <a:latin typeface="Times New Roman"/>
                <a:ea typeface="Times New Roman"/>
                <a:cs typeface="Times New Roman"/>
                <a:sym typeface="Times New Roman"/>
              </a:rPr>
              <a:t>Seeking emotional support </a:t>
            </a:r>
            <a:r>
              <a:rPr lang="en">
                <a:latin typeface="Times New Roman"/>
                <a:ea typeface="Times New Roman"/>
                <a:cs typeface="Times New Roman"/>
                <a:sym typeface="Times New Roman"/>
              </a:rPr>
              <a:t>- seek help, advice, comfort, and support from family, friends, professionals and other volunteers (Allen &amp; Leary 2010).</a:t>
            </a:r>
            <a:endParaRPr>
              <a:latin typeface="Times New Roman"/>
              <a:ea typeface="Times New Roman"/>
              <a:cs typeface="Times New Roman"/>
              <a:sym typeface="Times New Roman"/>
            </a:endParaRPr>
          </a:p>
          <a:p>
            <a:pPr indent="0" lvl="0" marL="0" rtl="0" algn="l">
              <a:lnSpc>
                <a:spcPct val="100000"/>
              </a:lnSpc>
              <a:spcBef>
                <a:spcPts val="0"/>
              </a:spcBef>
              <a:spcAft>
                <a:spcPts val="0"/>
              </a:spcAft>
              <a:buNone/>
            </a:pPr>
            <a:r>
              <a:t/>
            </a:r>
            <a:endParaRPr>
              <a:latin typeface="Times New Roman"/>
              <a:ea typeface="Times New Roman"/>
              <a:cs typeface="Times New Roman"/>
              <a:sym typeface="Times New Roman"/>
            </a:endParaRPr>
          </a:p>
          <a:p>
            <a:pPr indent="0" lvl="0" marL="0" rtl="0" algn="l">
              <a:lnSpc>
                <a:spcPct val="100000"/>
              </a:lnSpc>
              <a:spcBef>
                <a:spcPts val="0"/>
              </a:spcBef>
              <a:spcAft>
                <a:spcPts val="0"/>
              </a:spcAft>
              <a:buNone/>
            </a:pPr>
            <a:r>
              <a:t/>
            </a:r>
            <a:endParaRPr b="1">
              <a:latin typeface="Times New Roman"/>
              <a:ea typeface="Times New Roman"/>
              <a:cs typeface="Times New Roman"/>
              <a:sym typeface="Times New Roman"/>
            </a:endParaRPr>
          </a:p>
          <a:p>
            <a:pPr indent="0" lvl="0" marL="457200" rtl="0" algn="l">
              <a:lnSpc>
                <a:spcPct val="100000"/>
              </a:lnSpc>
              <a:spcBef>
                <a:spcPts val="0"/>
              </a:spcBef>
              <a:spcAft>
                <a:spcPts val="0"/>
              </a:spcAft>
              <a:buNone/>
            </a:pPr>
            <a:r>
              <a:t/>
            </a:r>
            <a:endParaRPr>
              <a:latin typeface="Times New Roman"/>
              <a:ea typeface="Times New Roman"/>
              <a:cs typeface="Times New Roman"/>
              <a:sym typeface="Times New Roman"/>
            </a:endParaRPr>
          </a:p>
        </p:txBody>
      </p:sp>
      <p:pic>
        <p:nvPicPr>
          <p:cNvPr id="179" name="Google Shape;179;p28"/>
          <p:cNvPicPr preferRelativeResize="0"/>
          <p:nvPr/>
        </p:nvPicPr>
        <p:blipFill>
          <a:blip r:embed="rId3">
            <a:alphaModFix/>
          </a:blip>
          <a:stretch>
            <a:fillRect/>
          </a:stretch>
        </p:blipFill>
        <p:spPr>
          <a:xfrm>
            <a:off x="3309738" y="156101"/>
            <a:ext cx="1702722" cy="1097976"/>
          </a:xfrm>
          <a:prstGeom prst="rect">
            <a:avLst/>
          </a:prstGeom>
          <a:noFill/>
          <a:ln>
            <a:noFill/>
          </a:ln>
        </p:spPr>
      </p:pic>
      <p:sp>
        <p:nvSpPr>
          <p:cNvPr id="180" name="Google Shape;180;p28"/>
          <p:cNvSpPr txBox="1"/>
          <p:nvPr>
            <p:ph idx="2" type="body"/>
          </p:nvPr>
        </p:nvSpPr>
        <p:spPr>
          <a:xfrm>
            <a:off x="5651275" y="445025"/>
            <a:ext cx="3181200" cy="4123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b="1">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b="1" lang="en">
                <a:latin typeface="Times New Roman"/>
                <a:ea typeface="Times New Roman"/>
                <a:cs typeface="Times New Roman"/>
                <a:sym typeface="Times New Roman"/>
              </a:rPr>
              <a:t>Problem focused coping</a:t>
            </a:r>
            <a:endParaRPr b="1">
              <a:latin typeface="Times New Roman"/>
              <a:ea typeface="Times New Roman"/>
              <a:cs typeface="Times New Roman"/>
              <a:sym typeface="Times New Roman"/>
            </a:endParaRPr>
          </a:p>
          <a:p>
            <a:pPr indent="-317500" lvl="0" marL="457200" rtl="0" algn="l">
              <a:lnSpc>
                <a:spcPct val="115000"/>
              </a:lnSpc>
              <a:spcBef>
                <a:spcPts val="0"/>
              </a:spcBef>
              <a:spcAft>
                <a:spcPts val="0"/>
              </a:spcAft>
              <a:buSzPts val="1400"/>
              <a:buFont typeface="Times New Roman"/>
              <a:buAutoNum type="arabicPeriod"/>
            </a:pPr>
            <a:r>
              <a:rPr lang="en">
                <a:latin typeface="Times New Roman"/>
                <a:ea typeface="Times New Roman"/>
                <a:cs typeface="Times New Roman"/>
                <a:sym typeface="Times New Roman"/>
              </a:rPr>
              <a:t>Identify the most stressful aspects of the volunteer role </a:t>
            </a:r>
            <a:endParaRPr>
              <a:latin typeface="Times New Roman"/>
              <a:ea typeface="Times New Roman"/>
              <a:cs typeface="Times New Roman"/>
              <a:sym typeface="Times New Roman"/>
            </a:endParaRPr>
          </a:p>
          <a:p>
            <a:pPr indent="-317500" lvl="0" marL="457200" rtl="0" algn="l">
              <a:lnSpc>
                <a:spcPct val="115000"/>
              </a:lnSpc>
              <a:spcBef>
                <a:spcPts val="0"/>
              </a:spcBef>
              <a:spcAft>
                <a:spcPts val="0"/>
              </a:spcAft>
              <a:buSzPts val="1400"/>
              <a:buFont typeface="Times New Roman"/>
              <a:buAutoNum type="arabicPeriod"/>
            </a:pPr>
            <a:r>
              <a:rPr lang="en">
                <a:latin typeface="Times New Roman"/>
                <a:ea typeface="Times New Roman"/>
                <a:cs typeface="Times New Roman"/>
                <a:sym typeface="Times New Roman"/>
              </a:rPr>
              <a:t>Break it down into smaller tasks </a:t>
            </a:r>
            <a:endParaRPr>
              <a:latin typeface="Times New Roman"/>
              <a:ea typeface="Times New Roman"/>
              <a:cs typeface="Times New Roman"/>
              <a:sym typeface="Times New Roman"/>
            </a:endParaRPr>
          </a:p>
          <a:p>
            <a:pPr indent="-317500" lvl="0" marL="457200" rtl="0" algn="l">
              <a:lnSpc>
                <a:spcPct val="115000"/>
              </a:lnSpc>
              <a:spcBef>
                <a:spcPts val="0"/>
              </a:spcBef>
              <a:spcAft>
                <a:spcPts val="0"/>
              </a:spcAft>
              <a:buSzPts val="1400"/>
              <a:buFont typeface="Times New Roman"/>
              <a:buAutoNum type="arabicPeriod"/>
            </a:pPr>
            <a:r>
              <a:rPr lang="en">
                <a:latin typeface="Times New Roman"/>
                <a:ea typeface="Times New Roman"/>
                <a:cs typeface="Times New Roman"/>
                <a:sym typeface="Times New Roman"/>
              </a:rPr>
              <a:t>Identify the most stressful aspects of the volunteer role or what can be changed to make things easier</a:t>
            </a:r>
            <a:endParaRPr>
              <a:latin typeface="Times New Roman"/>
              <a:ea typeface="Times New Roman"/>
              <a:cs typeface="Times New Roman"/>
              <a:sym typeface="Times New Roman"/>
            </a:endParaRPr>
          </a:p>
          <a:p>
            <a:pPr indent="-317500" lvl="0" marL="457200" rtl="0" algn="l">
              <a:lnSpc>
                <a:spcPct val="115000"/>
              </a:lnSpc>
              <a:spcBef>
                <a:spcPts val="0"/>
              </a:spcBef>
              <a:spcAft>
                <a:spcPts val="0"/>
              </a:spcAft>
              <a:buSzPts val="1400"/>
              <a:buFont typeface="Times New Roman"/>
              <a:buAutoNum type="arabicPeriod"/>
            </a:pPr>
            <a:r>
              <a:rPr lang="en">
                <a:latin typeface="Times New Roman"/>
                <a:ea typeface="Times New Roman"/>
                <a:cs typeface="Times New Roman"/>
                <a:sym typeface="Times New Roman"/>
              </a:rPr>
              <a:t>Alter the situation itself, or establish an action plan to  change them to make them more manageable. </a:t>
            </a:r>
            <a:br>
              <a:rPr lang="en">
                <a:latin typeface="Times New Roman"/>
                <a:ea typeface="Times New Roman"/>
                <a:cs typeface="Times New Roman"/>
                <a:sym typeface="Times New Roman"/>
              </a:rPr>
            </a:br>
            <a:r>
              <a:rPr lang="en">
                <a:latin typeface="Times New Roman"/>
                <a:ea typeface="Times New Roman"/>
                <a:cs typeface="Times New Roman"/>
                <a:sym typeface="Times New Roman"/>
              </a:rPr>
              <a:t>For example, reducing the amount of animals in care or caring for older animals that require less time.</a:t>
            </a:r>
            <a:endParaRPr>
              <a:latin typeface="Times New Roman"/>
              <a:ea typeface="Times New Roman"/>
              <a:cs typeface="Times New Roman"/>
              <a:sym typeface="Times New Roman"/>
            </a:endParaRPr>
          </a:p>
          <a:p>
            <a:pPr indent="457200" lvl="0" marL="0" rtl="0" algn="l">
              <a:lnSpc>
                <a:spcPct val="115000"/>
              </a:lnSpc>
              <a:spcBef>
                <a:spcPts val="0"/>
              </a:spcBef>
              <a:spcAft>
                <a:spcPts val="0"/>
              </a:spcAft>
              <a:buNone/>
            </a:pPr>
            <a:r>
              <a:t/>
            </a:r>
            <a:endParaRPr>
              <a:latin typeface="Times New Roman"/>
              <a:ea typeface="Times New Roman"/>
              <a:cs typeface="Times New Roman"/>
              <a:sym typeface="Times New Roman"/>
            </a:endParaRPr>
          </a:p>
          <a:p>
            <a:pPr indent="457200" lvl="0" marL="0" rtl="0" algn="l">
              <a:lnSpc>
                <a:spcPct val="115000"/>
              </a:lnSpc>
              <a:spcBef>
                <a:spcPts val="0"/>
              </a:spcBef>
              <a:spcAft>
                <a:spcPts val="0"/>
              </a:spcAft>
              <a:buNone/>
            </a:pPr>
            <a:r>
              <a:rPr lang="en">
                <a:latin typeface="Times New Roman"/>
                <a:ea typeface="Times New Roman"/>
                <a:cs typeface="Times New Roman"/>
                <a:sym typeface="Times New Roman"/>
              </a:rPr>
              <a:t>(Pavani et al. 2016)</a:t>
            </a:r>
            <a:endParaRPr>
              <a:latin typeface="Times New Roman"/>
              <a:ea typeface="Times New Roman"/>
              <a:cs typeface="Times New Roman"/>
              <a:sym typeface="Times New Roman"/>
            </a:endParaRPr>
          </a:p>
        </p:txBody>
      </p:sp>
      <p:sp>
        <p:nvSpPr>
          <p:cNvPr id="181" name="Google Shape;181;p28"/>
          <p:cNvSpPr txBox="1"/>
          <p:nvPr/>
        </p:nvSpPr>
        <p:spPr>
          <a:xfrm>
            <a:off x="5115300" y="150450"/>
            <a:ext cx="1749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Old Standard TT"/>
              <a:ea typeface="Old Standard TT"/>
              <a:cs typeface="Old Standard TT"/>
              <a:sym typeface="Old Standard TT"/>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9"/>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Compassion Satisfaction </a:t>
            </a:r>
            <a:endParaRPr/>
          </a:p>
        </p:txBody>
      </p:sp>
      <p:sp>
        <p:nvSpPr>
          <p:cNvPr id="187" name="Google Shape;187;p29"/>
          <p:cNvSpPr txBox="1"/>
          <p:nvPr>
            <p:ph idx="1" type="body"/>
          </p:nvPr>
        </p:nvSpPr>
        <p:spPr>
          <a:xfrm>
            <a:off x="311700" y="1171600"/>
            <a:ext cx="7116900" cy="339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rgbClr val="000000"/>
                </a:solidFill>
                <a:latin typeface="Times New Roman"/>
                <a:ea typeface="Times New Roman"/>
                <a:cs typeface="Times New Roman"/>
                <a:sym typeface="Times New Roman"/>
              </a:rPr>
              <a:t>Compassion satisfaction is one's ability to find happiness in their work (Lloyd &amp; Campion 2017).</a:t>
            </a:r>
            <a:endParaRPr sz="1400">
              <a:latin typeface="Times New Roman"/>
              <a:ea typeface="Times New Roman"/>
              <a:cs typeface="Times New Roman"/>
              <a:sym typeface="Times New Roman"/>
            </a:endParaRPr>
          </a:p>
          <a:p>
            <a:pPr indent="0" lvl="0" marL="0" rtl="0" algn="l">
              <a:spcBef>
                <a:spcPts val="0"/>
              </a:spcBef>
              <a:spcAft>
                <a:spcPts val="0"/>
              </a:spcAft>
              <a:buNone/>
            </a:pPr>
            <a:r>
              <a:t/>
            </a:r>
            <a:endParaRPr sz="1400">
              <a:solidFill>
                <a:srgbClr val="000000"/>
              </a:solidFill>
              <a:latin typeface="Times New Roman"/>
              <a:ea typeface="Times New Roman"/>
              <a:cs typeface="Times New Roman"/>
              <a:sym typeface="Times New Roman"/>
            </a:endParaRPr>
          </a:p>
          <a:p>
            <a:pPr indent="0" lvl="0" marL="0" rtl="0" algn="l">
              <a:spcBef>
                <a:spcPts val="0"/>
              </a:spcBef>
              <a:spcAft>
                <a:spcPts val="0"/>
              </a:spcAft>
              <a:buNone/>
            </a:pPr>
            <a:r>
              <a:rPr lang="en" sz="1400">
                <a:solidFill>
                  <a:srgbClr val="000000"/>
                </a:solidFill>
                <a:latin typeface="Times New Roman"/>
                <a:ea typeface="Times New Roman"/>
                <a:cs typeface="Times New Roman"/>
                <a:sym typeface="Times New Roman"/>
              </a:rPr>
              <a:t>The gratification one gets from their work from:</a:t>
            </a:r>
            <a:endParaRPr sz="1400">
              <a:solidFill>
                <a:srgbClr val="000000"/>
              </a:solidFill>
              <a:latin typeface="Times New Roman"/>
              <a:ea typeface="Times New Roman"/>
              <a:cs typeface="Times New Roman"/>
              <a:sym typeface="Times New Roman"/>
            </a:endParaRPr>
          </a:p>
          <a:p>
            <a:pPr indent="-317500" lvl="0" marL="457200" rtl="0" algn="l">
              <a:spcBef>
                <a:spcPts val="0"/>
              </a:spcBef>
              <a:spcAft>
                <a:spcPts val="0"/>
              </a:spcAft>
              <a:buClr>
                <a:srgbClr val="000000"/>
              </a:buClr>
              <a:buSzPts val="1400"/>
              <a:buFont typeface="Times New Roman"/>
              <a:buChar char="●"/>
            </a:pPr>
            <a:r>
              <a:rPr lang="en" sz="1400">
                <a:solidFill>
                  <a:srgbClr val="000000"/>
                </a:solidFill>
                <a:latin typeface="Times New Roman"/>
                <a:ea typeface="Times New Roman"/>
                <a:cs typeface="Times New Roman"/>
                <a:sym typeface="Times New Roman"/>
              </a:rPr>
              <a:t>Helping animals in need of care</a:t>
            </a:r>
            <a:endParaRPr sz="1400">
              <a:solidFill>
                <a:srgbClr val="000000"/>
              </a:solidFill>
              <a:latin typeface="Times New Roman"/>
              <a:ea typeface="Times New Roman"/>
              <a:cs typeface="Times New Roman"/>
              <a:sym typeface="Times New Roman"/>
            </a:endParaRPr>
          </a:p>
          <a:p>
            <a:pPr indent="-317500" lvl="0" marL="457200" rtl="0" algn="l">
              <a:spcBef>
                <a:spcPts val="0"/>
              </a:spcBef>
              <a:spcAft>
                <a:spcPts val="0"/>
              </a:spcAft>
              <a:buClr>
                <a:srgbClr val="000000"/>
              </a:buClr>
              <a:buSzPts val="1400"/>
              <a:buFont typeface="Times New Roman"/>
              <a:buChar char="●"/>
            </a:pPr>
            <a:r>
              <a:rPr lang="en" sz="1400">
                <a:latin typeface="Times New Roman"/>
                <a:ea typeface="Times New Roman"/>
                <a:cs typeface="Times New Roman"/>
                <a:sym typeface="Times New Roman"/>
              </a:rPr>
              <a:t>Being productive and aware of their meaningful contribution to the community</a:t>
            </a:r>
            <a:endParaRPr sz="1400">
              <a:latin typeface="Times New Roman"/>
              <a:ea typeface="Times New Roman"/>
              <a:cs typeface="Times New Roman"/>
              <a:sym typeface="Times New Roman"/>
            </a:endParaRPr>
          </a:p>
          <a:p>
            <a:pPr indent="-317500" lvl="0" marL="457200" rtl="0" algn="l">
              <a:spcBef>
                <a:spcPts val="0"/>
              </a:spcBef>
              <a:spcAft>
                <a:spcPts val="0"/>
              </a:spcAft>
              <a:buClr>
                <a:srgbClr val="000000"/>
              </a:buClr>
              <a:buSzPts val="1400"/>
              <a:buFont typeface="Times New Roman"/>
              <a:buChar char="●"/>
            </a:pPr>
            <a:r>
              <a:rPr lang="en" sz="1400">
                <a:latin typeface="Times New Roman"/>
                <a:ea typeface="Times New Roman"/>
                <a:cs typeface="Times New Roman"/>
                <a:sym typeface="Times New Roman"/>
              </a:rPr>
              <a:t>Having a sense of personal fulfilment and purpose in all that the job entails</a:t>
            </a:r>
            <a:endParaRPr sz="1400">
              <a:latin typeface="Times New Roman"/>
              <a:ea typeface="Times New Roman"/>
              <a:cs typeface="Times New Roman"/>
              <a:sym typeface="Times New Roman"/>
            </a:endParaRPr>
          </a:p>
          <a:p>
            <a:pPr indent="-317500" lvl="0" marL="457200" rtl="0" algn="l">
              <a:spcBef>
                <a:spcPts val="0"/>
              </a:spcBef>
              <a:spcAft>
                <a:spcPts val="0"/>
              </a:spcAft>
              <a:buClr>
                <a:srgbClr val="000000"/>
              </a:buClr>
              <a:buSzPts val="1400"/>
              <a:buFont typeface="Times New Roman"/>
              <a:buChar char="●"/>
            </a:pPr>
            <a:r>
              <a:rPr lang="en" sz="1400">
                <a:latin typeface="Times New Roman"/>
                <a:ea typeface="Times New Roman"/>
                <a:cs typeface="Times New Roman"/>
                <a:sym typeface="Times New Roman"/>
              </a:rPr>
              <a:t>Achieving personal and work-related goals </a:t>
            </a:r>
            <a:endParaRPr sz="1400">
              <a:latin typeface="Times New Roman"/>
              <a:ea typeface="Times New Roman"/>
              <a:cs typeface="Times New Roman"/>
              <a:sym typeface="Times New Roman"/>
            </a:endParaRPr>
          </a:p>
          <a:p>
            <a:pPr indent="-317500" lvl="0" marL="457200" rtl="0" algn="l">
              <a:spcBef>
                <a:spcPts val="0"/>
              </a:spcBef>
              <a:spcAft>
                <a:spcPts val="0"/>
              </a:spcAft>
              <a:buClr>
                <a:srgbClr val="000000"/>
              </a:buClr>
              <a:buSzPts val="1400"/>
              <a:buFont typeface="Times New Roman"/>
              <a:buChar char="●"/>
            </a:pPr>
            <a:r>
              <a:rPr lang="en" sz="1400">
                <a:latin typeface="Times New Roman"/>
                <a:ea typeface="Times New Roman"/>
                <a:cs typeface="Times New Roman"/>
                <a:sym typeface="Times New Roman"/>
              </a:rPr>
              <a:t>Interacting with the companion animals in their care</a:t>
            </a:r>
            <a:endParaRPr sz="1400">
              <a:latin typeface="Times New Roman"/>
              <a:ea typeface="Times New Roman"/>
              <a:cs typeface="Times New Roman"/>
              <a:sym typeface="Times New Roman"/>
            </a:endParaRPr>
          </a:p>
          <a:p>
            <a:pPr indent="0" lvl="0" marL="0" rtl="0" algn="l">
              <a:spcBef>
                <a:spcPts val="0"/>
              </a:spcBef>
              <a:spcAft>
                <a:spcPts val="0"/>
              </a:spcAft>
              <a:buNone/>
            </a:pPr>
            <a:r>
              <a:rPr lang="en" sz="1400">
                <a:latin typeface="Times New Roman"/>
                <a:ea typeface="Times New Roman"/>
                <a:cs typeface="Times New Roman"/>
                <a:sym typeface="Times New Roman"/>
              </a:rPr>
              <a:t>(Levitt &amp; Gezinski 2020; Moir &amp; Van den Brunk 2020)</a:t>
            </a:r>
            <a:endParaRPr sz="1400">
              <a:latin typeface="Times New Roman"/>
              <a:ea typeface="Times New Roman"/>
              <a:cs typeface="Times New Roman"/>
              <a:sym typeface="Times New Roman"/>
            </a:endParaRPr>
          </a:p>
          <a:p>
            <a:pPr indent="0" lvl="0" marL="0" rtl="0" algn="l">
              <a:spcBef>
                <a:spcPts val="0"/>
              </a:spcBef>
              <a:spcAft>
                <a:spcPts val="0"/>
              </a:spcAft>
              <a:buNone/>
            </a:pPr>
            <a:r>
              <a:t/>
            </a:r>
            <a:endParaRPr sz="1400">
              <a:latin typeface="Times New Roman"/>
              <a:ea typeface="Times New Roman"/>
              <a:cs typeface="Times New Roman"/>
              <a:sym typeface="Times New Roman"/>
            </a:endParaRPr>
          </a:p>
          <a:p>
            <a:pPr indent="0" lvl="0" marL="0" rtl="0" algn="l">
              <a:spcBef>
                <a:spcPts val="0"/>
              </a:spcBef>
              <a:spcAft>
                <a:spcPts val="0"/>
              </a:spcAft>
              <a:buNone/>
            </a:pPr>
            <a:r>
              <a:rPr lang="en" sz="1400">
                <a:latin typeface="Times New Roman"/>
                <a:ea typeface="Times New Roman"/>
                <a:cs typeface="Times New Roman"/>
                <a:sym typeface="Times New Roman"/>
              </a:rPr>
              <a:t>Providing care for animals may be a protective factor </a:t>
            </a:r>
            <a:r>
              <a:rPr lang="en" sz="1400">
                <a:solidFill>
                  <a:srgbClr val="000000"/>
                </a:solidFill>
                <a:latin typeface="Times New Roman"/>
                <a:ea typeface="Times New Roman"/>
                <a:cs typeface="Times New Roman"/>
                <a:sym typeface="Times New Roman"/>
              </a:rPr>
              <a:t>against developing compassion </a:t>
            </a:r>
            <a:br>
              <a:rPr lang="en" sz="1400">
                <a:solidFill>
                  <a:srgbClr val="000000"/>
                </a:solidFill>
                <a:latin typeface="Times New Roman"/>
                <a:ea typeface="Times New Roman"/>
                <a:cs typeface="Times New Roman"/>
                <a:sym typeface="Times New Roman"/>
              </a:rPr>
            </a:br>
            <a:r>
              <a:rPr lang="en" sz="1400">
                <a:solidFill>
                  <a:srgbClr val="000000"/>
                </a:solidFill>
                <a:latin typeface="Times New Roman"/>
                <a:ea typeface="Times New Roman"/>
                <a:cs typeface="Times New Roman"/>
                <a:sym typeface="Times New Roman"/>
              </a:rPr>
              <a:t>fatigue, burnout, and secondary traumatic stress (Andrukonis, Hall &amp; Protopopova 2020).</a:t>
            </a:r>
            <a:endParaRPr sz="1400">
              <a:latin typeface="Times New Roman"/>
              <a:ea typeface="Times New Roman"/>
              <a:cs typeface="Times New Roman"/>
              <a:sym typeface="Times New Roman"/>
            </a:endParaRPr>
          </a:p>
        </p:txBody>
      </p:sp>
      <p:pic>
        <p:nvPicPr>
          <p:cNvPr id="188" name="Google Shape;188;p29"/>
          <p:cNvPicPr preferRelativeResize="0"/>
          <p:nvPr/>
        </p:nvPicPr>
        <p:blipFill rotWithShape="1">
          <a:blip r:embed="rId3">
            <a:alphaModFix/>
          </a:blip>
          <a:srcRect b="0" l="0" r="6950" t="9049"/>
          <a:stretch/>
        </p:blipFill>
        <p:spPr>
          <a:xfrm>
            <a:off x="6934950" y="1479350"/>
            <a:ext cx="1819375" cy="2667400"/>
          </a:xfrm>
          <a:prstGeom prst="rect">
            <a:avLst/>
          </a:prstGeom>
          <a:noFill/>
          <a:ln>
            <a:noFill/>
          </a:ln>
        </p:spPr>
      </p:pic>
      <p:sp>
        <p:nvSpPr>
          <p:cNvPr id="189" name="Google Shape;189;p29"/>
          <p:cNvSpPr txBox="1"/>
          <p:nvPr/>
        </p:nvSpPr>
        <p:spPr>
          <a:xfrm>
            <a:off x="6754888" y="4243650"/>
            <a:ext cx="21795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1"/>
                </a:solidFill>
                <a:latin typeface="Old Standard TT"/>
                <a:ea typeface="Old Standard TT"/>
                <a:cs typeface="Old Standard TT"/>
                <a:sym typeface="Old Standard TT"/>
              </a:rPr>
              <a:t>Mercer 2014, </a:t>
            </a:r>
            <a:r>
              <a:rPr i="1" lang="en" sz="1000">
                <a:solidFill>
                  <a:schemeClr val="dk1"/>
                </a:solidFill>
                <a:latin typeface="Old Standard TT"/>
                <a:ea typeface="Old Standard TT"/>
                <a:cs typeface="Old Standard TT"/>
                <a:sym typeface="Old Standard TT"/>
              </a:rPr>
              <a:t>Family of Common Ringtail Possums</a:t>
            </a:r>
            <a:endParaRPr sz="1000">
              <a:latin typeface="Old Standard TT"/>
              <a:ea typeface="Old Standard TT"/>
              <a:cs typeface="Old Standard TT"/>
              <a:sym typeface="Old Standard TT"/>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30"/>
          <p:cNvSpPr txBox="1"/>
          <p:nvPr>
            <p:ph type="title"/>
          </p:nvPr>
        </p:nvSpPr>
        <p:spPr>
          <a:xfrm>
            <a:off x="490250" y="526350"/>
            <a:ext cx="5604000" cy="4090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Additional Resources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31"/>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Resources for Self-care</a:t>
            </a:r>
            <a:endParaRPr/>
          </a:p>
        </p:txBody>
      </p:sp>
      <p:sp>
        <p:nvSpPr>
          <p:cNvPr id="200" name="Google Shape;200;p31"/>
          <p:cNvSpPr txBox="1"/>
          <p:nvPr>
            <p:ph idx="1" type="body"/>
          </p:nvPr>
        </p:nvSpPr>
        <p:spPr>
          <a:xfrm>
            <a:off x="311700" y="1171600"/>
            <a:ext cx="8520600" cy="33972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Font typeface="Times New Roman"/>
              <a:buChar char="●"/>
            </a:pPr>
            <a:r>
              <a:rPr lang="en" sz="1600">
                <a:latin typeface="Times New Roman"/>
                <a:ea typeface="Times New Roman"/>
                <a:cs typeface="Times New Roman"/>
                <a:sym typeface="Times New Roman"/>
              </a:rPr>
              <a:t>Self-care: </a:t>
            </a:r>
            <a:r>
              <a:rPr lang="en" sz="1600" u="sng">
                <a:solidFill>
                  <a:schemeClr val="accent5"/>
                </a:solidFill>
                <a:latin typeface="Times New Roman"/>
                <a:ea typeface="Times New Roman"/>
                <a:cs typeface="Times New Roman"/>
                <a:sym typeface="Times New Roman"/>
                <a:hlinkClick r:id="rId3">
                  <a:extLst>
                    <a:ext uri="{A12FA001-AC4F-418D-AE19-62706E023703}">
                      <ahyp:hlinkClr val="tx"/>
                    </a:ext>
                  </a:extLst>
                </a:hlinkClick>
              </a:rPr>
              <a:t>https://twogreenthreads.org/a-self-care-resource-for-wildlife-volunteers/</a:t>
            </a:r>
            <a:endParaRPr sz="1600">
              <a:latin typeface="Times New Roman"/>
              <a:ea typeface="Times New Roman"/>
              <a:cs typeface="Times New Roman"/>
              <a:sym typeface="Times New Roman"/>
            </a:endParaRPr>
          </a:p>
          <a:p>
            <a:pPr indent="-330200" lvl="0" marL="457200" rtl="0" algn="l">
              <a:spcBef>
                <a:spcPts val="0"/>
              </a:spcBef>
              <a:spcAft>
                <a:spcPts val="0"/>
              </a:spcAft>
              <a:buSzPts val="1600"/>
              <a:buFont typeface="Times New Roman"/>
              <a:buChar char="●"/>
            </a:pPr>
            <a:r>
              <a:rPr lang="en" sz="1600">
                <a:latin typeface="Times New Roman"/>
                <a:ea typeface="Times New Roman"/>
                <a:cs typeface="Times New Roman"/>
                <a:sym typeface="Times New Roman"/>
              </a:rPr>
              <a:t>Podcasts for Wildlife Volunteers: </a:t>
            </a:r>
            <a:r>
              <a:rPr lang="en" sz="1600" u="sng">
                <a:solidFill>
                  <a:schemeClr val="accent5"/>
                </a:solidFill>
                <a:latin typeface="Times New Roman"/>
                <a:ea typeface="Times New Roman"/>
                <a:cs typeface="Times New Roman"/>
                <a:sym typeface="Times New Roman"/>
                <a:hlinkClick r:id="rId4">
                  <a:extLst>
                    <a:ext uri="{A12FA001-AC4F-418D-AE19-62706E023703}">
                      <ahyp:hlinkClr val="tx"/>
                    </a:ext>
                  </a:extLst>
                </a:hlinkClick>
              </a:rPr>
              <a:t>https://twogreenthreads.org/wildlife-heroes-caring-for-carers-podcast/</a:t>
            </a:r>
            <a:endParaRPr sz="1400">
              <a:latin typeface="Times New Roman"/>
              <a:ea typeface="Times New Roman"/>
              <a:cs typeface="Times New Roman"/>
              <a:sym typeface="Times New Roman"/>
            </a:endParaRPr>
          </a:p>
          <a:p>
            <a:pPr indent="-330200" lvl="0" marL="457200" rtl="0" algn="l">
              <a:spcBef>
                <a:spcPts val="0"/>
              </a:spcBef>
              <a:spcAft>
                <a:spcPts val="0"/>
              </a:spcAft>
              <a:buSzPts val="1600"/>
              <a:buFont typeface="Times New Roman"/>
              <a:buChar char="●"/>
            </a:pPr>
            <a:r>
              <a:rPr lang="en" sz="1600">
                <a:latin typeface="Times New Roman"/>
                <a:ea typeface="Times New Roman"/>
                <a:cs typeface="Times New Roman"/>
                <a:sym typeface="Times New Roman"/>
              </a:rPr>
              <a:t>Building resilience: </a:t>
            </a:r>
            <a:r>
              <a:rPr lang="en" sz="1600" u="sng">
                <a:solidFill>
                  <a:schemeClr val="hlink"/>
                </a:solidFill>
                <a:latin typeface="Times New Roman"/>
                <a:ea typeface="Times New Roman"/>
                <a:cs typeface="Times New Roman"/>
                <a:sym typeface="Times New Roman"/>
                <a:hlinkClick r:id="rId5"/>
              </a:rPr>
              <a:t>https://twogreenthreads.org/take-care-to-give-care/</a:t>
            </a:r>
            <a:endParaRPr sz="1600">
              <a:latin typeface="Times New Roman"/>
              <a:ea typeface="Times New Roman"/>
              <a:cs typeface="Times New Roman"/>
              <a:sym typeface="Times New Roman"/>
            </a:endParaRPr>
          </a:p>
          <a:p>
            <a:pPr indent="-330200" lvl="0" marL="457200" rtl="0" algn="l">
              <a:spcBef>
                <a:spcPts val="0"/>
              </a:spcBef>
              <a:spcAft>
                <a:spcPts val="0"/>
              </a:spcAft>
              <a:buSzPts val="1600"/>
              <a:buFont typeface="Times New Roman"/>
              <a:buChar char="●"/>
            </a:pPr>
            <a:r>
              <a:rPr lang="en" sz="1600">
                <a:latin typeface="Times New Roman"/>
                <a:ea typeface="Times New Roman"/>
                <a:cs typeface="Times New Roman"/>
                <a:sym typeface="Times New Roman"/>
              </a:rPr>
              <a:t>Learn how to meditate (2 min video): </a:t>
            </a:r>
            <a:r>
              <a:rPr lang="en" sz="1600" u="sng">
                <a:solidFill>
                  <a:schemeClr val="accent5"/>
                </a:solidFill>
                <a:latin typeface="Times New Roman"/>
                <a:ea typeface="Times New Roman"/>
                <a:cs typeface="Times New Roman"/>
                <a:sym typeface="Times New Roman"/>
                <a:hlinkClick r:id="rId6">
                  <a:extLst>
                    <a:ext uri="{A12FA001-AC4F-418D-AE19-62706E023703}">
                      <ahyp:hlinkClr val="tx"/>
                    </a:ext>
                  </a:extLst>
                </a:hlinkClick>
              </a:rPr>
              <a:t>https://youtu.be/rqoxYKtEWEc</a:t>
            </a:r>
            <a:r>
              <a:rPr lang="en" sz="1600">
                <a:latin typeface="Times New Roman"/>
                <a:ea typeface="Times New Roman"/>
                <a:cs typeface="Times New Roman"/>
                <a:sym typeface="Times New Roman"/>
              </a:rPr>
              <a:t> </a:t>
            </a:r>
            <a:endParaRPr sz="1600">
              <a:latin typeface="Times New Roman"/>
              <a:ea typeface="Times New Roman"/>
              <a:cs typeface="Times New Roman"/>
              <a:sym typeface="Times New Roman"/>
            </a:endParaRPr>
          </a:p>
          <a:p>
            <a:pPr indent="-330200" lvl="0" marL="457200" rtl="0" algn="l">
              <a:spcBef>
                <a:spcPts val="0"/>
              </a:spcBef>
              <a:spcAft>
                <a:spcPts val="0"/>
              </a:spcAft>
              <a:buSzPts val="1600"/>
              <a:buFont typeface="Times New Roman"/>
              <a:buChar char="●"/>
            </a:pPr>
            <a:r>
              <a:rPr lang="en" sz="1600">
                <a:latin typeface="Times New Roman"/>
                <a:ea typeface="Times New Roman"/>
                <a:cs typeface="Times New Roman"/>
                <a:sym typeface="Times New Roman"/>
              </a:rPr>
              <a:t>Understanding and coming to terms with psychological trauma: </a:t>
            </a:r>
            <a:r>
              <a:rPr lang="en" sz="1600" u="sng">
                <a:solidFill>
                  <a:schemeClr val="hlink"/>
                </a:solidFill>
                <a:latin typeface="Times New Roman"/>
                <a:ea typeface="Times New Roman"/>
                <a:cs typeface="Times New Roman"/>
                <a:sym typeface="Times New Roman"/>
                <a:hlinkClick r:id="rId7"/>
              </a:rPr>
              <a:t>https://www.phoenixaustralia.org/recovery/recovery-online/</a:t>
            </a:r>
            <a:endParaRPr sz="1600">
              <a:latin typeface="Times New Roman"/>
              <a:ea typeface="Times New Roman"/>
              <a:cs typeface="Times New Roman"/>
              <a:sym typeface="Times New Roman"/>
            </a:endParaRPr>
          </a:p>
          <a:p>
            <a:pPr indent="-330200" lvl="0" marL="457200" rtl="0" algn="l">
              <a:spcBef>
                <a:spcPts val="0"/>
              </a:spcBef>
              <a:spcAft>
                <a:spcPts val="0"/>
              </a:spcAft>
              <a:buSzPts val="1600"/>
              <a:buFont typeface="Times New Roman"/>
              <a:buChar char="●"/>
            </a:pPr>
            <a:r>
              <a:rPr lang="en" sz="1600">
                <a:latin typeface="Times New Roman"/>
                <a:ea typeface="Times New Roman"/>
                <a:cs typeface="Times New Roman"/>
                <a:sym typeface="Times New Roman"/>
              </a:rPr>
              <a:t>Tips for Falling Asleep: </a:t>
            </a:r>
            <a:r>
              <a:rPr lang="en" sz="1600" u="sng">
                <a:solidFill>
                  <a:schemeClr val="hlink"/>
                </a:solidFill>
                <a:latin typeface="Times New Roman"/>
                <a:ea typeface="Times New Roman"/>
                <a:cs typeface="Times New Roman"/>
                <a:sym typeface="Times New Roman"/>
                <a:hlinkClick r:id="rId8"/>
              </a:rPr>
              <a:t>https://youtu.be/FulTaDhEtDY</a:t>
            </a:r>
            <a:endParaRPr sz="1600">
              <a:latin typeface="Times New Roman"/>
              <a:ea typeface="Times New Roman"/>
              <a:cs typeface="Times New Roman"/>
              <a:sym typeface="Times New Roman"/>
            </a:endParaRPr>
          </a:p>
          <a:p>
            <a:pPr indent="-330200" lvl="0" marL="457200" rtl="0" algn="l">
              <a:spcBef>
                <a:spcPts val="0"/>
              </a:spcBef>
              <a:spcAft>
                <a:spcPts val="0"/>
              </a:spcAft>
              <a:buSzPts val="1600"/>
              <a:buFont typeface="Times New Roman"/>
              <a:buChar char="●"/>
            </a:pPr>
            <a:r>
              <a:rPr lang="en" sz="1600">
                <a:latin typeface="Times New Roman"/>
                <a:ea typeface="Times New Roman"/>
                <a:cs typeface="Times New Roman"/>
                <a:sym typeface="Times New Roman"/>
              </a:rPr>
              <a:t>Mental health help &amp; support: </a:t>
            </a:r>
            <a:r>
              <a:rPr lang="en" sz="1600" u="sng">
                <a:solidFill>
                  <a:schemeClr val="accent5"/>
                </a:solidFill>
                <a:latin typeface="Times New Roman"/>
                <a:ea typeface="Times New Roman"/>
                <a:cs typeface="Times New Roman"/>
                <a:sym typeface="Times New Roman"/>
                <a:hlinkClick r:id="rId9">
                  <a:extLst>
                    <a:ext uri="{A12FA001-AC4F-418D-AE19-62706E023703}">
                      <ahyp:hlinkClr val="tx"/>
                    </a:ext>
                  </a:extLst>
                </a:hlinkClick>
              </a:rPr>
              <a:t>https://twogreenthreads.org/mental-health-help-and-support/</a:t>
            </a:r>
            <a:endParaRPr sz="1600">
              <a:latin typeface="Times New Roman"/>
              <a:ea typeface="Times New Roman"/>
              <a:cs typeface="Times New Roman"/>
              <a:sym typeface="Times New Roman"/>
            </a:endParaRPr>
          </a:p>
          <a:p>
            <a:pPr indent="-330200" lvl="0" marL="457200" rtl="0" algn="l">
              <a:spcBef>
                <a:spcPts val="0"/>
              </a:spcBef>
              <a:spcAft>
                <a:spcPts val="0"/>
              </a:spcAft>
              <a:buSzPts val="1600"/>
              <a:buFont typeface="Times New Roman"/>
              <a:buChar char="●"/>
            </a:pPr>
            <a:r>
              <a:rPr lang="en" sz="1600">
                <a:latin typeface="Times New Roman"/>
                <a:ea typeface="Times New Roman"/>
                <a:cs typeface="Times New Roman"/>
                <a:sym typeface="Times New Roman"/>
              </a:rPr>
              <a:t>Bushfire recovery: </a:t>
            </a:r>
            <a:r>
              <a:rPr lang="en" sz="1600" u="sng">
                <a:solidFill>
                  <a:schemeClr val="accent5"/>
                </a:solidFill>
                <a:latin typeface="Times New Roman"/>
                <a:ea typeface="Times New Roman"/>
                <a:cs typeface="Times New Roman"/>
                <a:sym typeface="Times New Roman"/>
                <a:hlinkClick r:id="rId10">
                  <a:extLst>
                    <a:ext uri="{A12FA001-AC4F-418D-AE19-62706E023703}">
                      <ahyp:hlinkClr val="tx"/>
                    </a:ext>
                  </a:extLst>
                </a:hlinkClick>
              </a:rPr>
              <a:t>https://twogreenthreads.org/bushfire-recovery-resources-to-help-our-community/</a:t>
            </a:r>
            <a:endParaRPr sz="1600">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4"/>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Table of Contents</a:t>
            </a:r>
            <a:endParaRPr/>
          </a:p>
        </p:txBody>
      </p:sp>
      <p:sp>
        <p:nvSpPr>
          <p:cNvPr id="68" name="Google Shape;68;p14"/>
          <p:cNvSpPr txBox="1"/>
          <p:nvPr>
            <p:ph idx="1" type="body"/>
          </p:nvPr>
        </p:nvSpPr>
        <p:spPr>
          <a:xfrm>
            <a:off x="311700" y="1171600"/>
            <a:ext cx="8520600" cy="33972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SzPts val="2000"/>
              <a:buFont typeface="Times New Roman"/>
              <a:buChar char="●"/>
            </a:pPr>
            <a:r>
              <a:rPr lang="en" sz="2000">
                <a:latin typeface="Times New Roman"/>
                <a:ea typeface="Times New Roman"/>
                <a:cs typeface="Times New Roman"/>
                <a:sym typeface="Times New Roman"/>
              </a:rPr>
              <a:t>Introduction </a:t>
            </a:r>
            <a:endParaRPr sz="2000">
              <a:latin typeface="Times New Roman"/>
              <a:ea typeface="Times New Roman"/>
              <a:cs typeface="Times New Roman"/>
              <a:sym typeface="Times New Roman"/>
            </a:endParaRPr>
          </a:p>
          <a:p>
            <a:pPr indent="-355600" lvl="0" marL="457200" rtl="0" algn="l">
              <a:spcBef>
                <a:spcPts val="0"/>
              </a:spcBef>
              <a:spcAft>
                <a:spcPts val="0"/>
              </a:spcAft>
              <a:buSzPts val="2000"/>
              <a:buFont typeface="Times New Roman"/>
              <a:buChar char="●"/>
            </a:pPr>
            <a:r>
              <a:rPr lang="en" sz="2000">
                <a:latin typeface="Times New Roman"/>
                <a:ea typeface="Times New Roman"/>
                <a:cs typeface="Times New Roman"/>
                <a:sym typeface="Times New Roman"/>
              </a:rPr>
              <a:t>Risk factors for health and wellbeing</a:t>
            </a:r>
            <a:endParaRPr sz="2000">
              <a:latin typeface="Times New Roman"/>
              <a:ea typeface="Times New Roman"/>
              <a:cs typeface="Times New Roman"/>
              <a:sym typeface="Times New Roman"/>
            </a:endParaRPr>
          </a:p>
          <a:p>
            <a:pPr indent="-355600" lvl="0" marL="457200" rtl="0" algn="l">
              <a:spcBef>
                <a:spcPts val="0"/>
              </a:spcBef>
              <a:spcAft>
                <a:spcPts val="0"/>
              </a:spcAft>
              <a:buSzPts val="2000"/>
              <a:buFont typeface="Times New Roman"/>
              <a:buChar char="●"/>
            </a:pPr>
            <a:r>
              <a:rPr lang="en" sz="2000">
                <a:latin typeface="Times New Roman"/>
                <a:ea typeface="Times New Roman"/>
                <a:cs typeface="Times New Roman"/>
                <a:sym typeface="Times New Roman"/>
              </a:rPr>
              <a:t>Defining compassion fatigue, burnout, trauma </a:t>
            </a:r>
            <a:endParaRPr sz="2000">
              <a:latin typeface="Times New Roman"/>
              <a:ea typeface="Times New Roman"/>
              <a:cs typeface="Times New Roman"/>
              <a:sym typeface="Times New Roman"/>
            </a:endParaRPr>
          </a:p>
          <a:p>
            <a:pPr indent="-355600" lvl="0" marL="457200" rtl="0" algn="l">
              <a:spcBef>
                <a:spcPts val="0"/>
              </a:spcBef>
              <a:spcAft>
                <a:spcPts val="0"/>
              </a:spcAft>
              <a:buSzPts val="2000"/>
              <a:buFont typeface="Times New Roman"/>
              <a:buChar char="●"/>
            </a:pPr>
            <a:r>
              <a:rPr lang="en" sz="2000">
                <a:latin typeface="Times New Roman"/>
                <a:ea typeface="Times New Roman"/>
                <a:cs typeface="Times New Roman"/>
                <a:sym typeface="Times New Roman"/>
              </a:rPr>
              <a:t>Preventative strategies </a:t>
            </a:r>
            <a:endParaRPr sz="2000">
              <a:latin typeface="Times New Roman"/>
              <a:ea typeface="Times New Roman"/>
              <a:cs typeface="Times New Roman"/>
              <a:sym typeface="Times New Roman"/>
            </a:endParaRPr>
          </a:p>
          <a:p>
            <a:pPr indent="-355600" lvl="0" marL="457200" rtl="0" algn="l">
              <a:spcBef>
                <a:spcPts val="0"/>
              </a:spcBef>
              <a:spcAft>
                <a:spcPts val="0"/>
              </a:spcAft>
              <a:buSzPts val="2000"/>
              <a:buFont typeface="Times New Roman"/>
              <a:buChar char="●"/>
            </a:pPr>
            <a:r>
              <a:rPr lang="en" sz="2000">
                <a:latin typeface="Times New Roman"/>
                <a:ea typeface="Times New Roman"/>
                <a:cs typeface="Times New Roman"/>
                <a:sym typeface="Times New Roman"/>
              </a:rPr>
              <a:t>Coping strategies</a:t>
            </a:r>
            <a:endParaRPr sz="2000">
              <a:latin typeface="Times New Roman"/>
              <a:ea typeface="Times New Roman"/>
              <a:cs typeface="Times New Roman"/>
              <a:sym typeface="Times New Roman"/>
            </a:endParaRPr>
          </a:p>
          <a:p>
            <a:pPr indent="-355600" lvl="0" marL="457200" rtl="0" algn="l">
              <a:spcBef>
                <a:spcPts val="0"/>
              </a:spcBef>
              <a:spcAft>
                <a:spcPts val="0"/>
              </a:spcAft>
              <a:buSzPts val="2000"/>
              <a:buFont typeface="Times New Roman"/>
              <a:buChar char="●"/>
            </a:pPr>
            <a:r>
              <a:rPr lang="en" sz="2000">
                <a:latin typeface="Times New Roman"/>
                <a:ea typeface="Times New Roman"/>
                <a:cs typeface="Times New Roman"/>
                <a:sym typeface="Times New Roman"/>
              </a:rPr>
              <a:t>Compassion satisfaction/protective factors</a:t>
            </a:r>
            <a:endParaRPr sz="2000">
              <a:latin typeface="Times New Roman"/>
              <a:ea typeface="Times New Roman"/>
              <a:cs typeface="Times New Roman"/>
              <a:sym typeface="Times New Roman"/>
            </a:endParaRPr>
          </a:p>
          <a:p>
            <a:pPr indent="-355600" lvl="0" marL="457200" rtl="0" algn="l">
              <a:spcBef>
                <a:spcPts val="0"/>
              </a:spcBef>
              <a:spcAft>
                <a:spcPts val="0"/>
              </a:spcAft>
              <a:buSzPts val="2000"/>
              <a:buFont typeface="Times New Roman"/>
              <a:buChar char="●"/>
            </a:pPr>
            <a:r>
              <a:rPr lang="en" sz="2000">
                <a:latin typeface="Times New Roman"/>
                <a:ea typeface="Times New Roman"/>
                <a:cs typeface="Times New Roman"/>
                <a:sym typeface="Times New Roman"/>
              </a:rPr>
              <a:t>Additional resources </a:t>
            </a:r>
            <a:endParaRPr sz="2000">
              <a:latin typeface="Times New Roman"/>
              <a:ea typeface="Times New Roman"/>
              <a:cs typeface="Times New Roman"/>
              <a:sym typeface="Times New Roman"/>
            </a:endParaRPr>
          </a:p>
          <a:p>
            <a:pPr indent="-355600" lvl="0" marL="457200" rtl="0" algn="l">
              <a:spcBef>
                <a:spcPts val="0"/>
              </a:spcBef>
              <a:spcAft>
                <a:spcPts val="0"/>
              </a:spcAft>
              <a:buSzPts val="2000"/>
              <a:buFont typeface="Times New Roman"/>
              <a:buChar char="●"/>
            </a:pPr>
            <a:r>
              <a:rPr lang="en" sz="2000">
                <a:latin typeface="Times New Roman"/>
                <a:ea typeface="Times New Roman"/>
                <a:cs typeface="Times New Roman"/>
                <a:sym typeface="Times New Roman"/>
              </a:rPr>
              <a:t>References </a:t>
            </a:r>
            <a:endParaRPr sz="2000">
              <a:latin typeface="Times New Roman"/>
              <a:ea typeface="Times New Roman"/>
              <a:cs typeface="Times New Roman"/>
              <a:sym typeface="Times New Roman"/>
            </a:endParaRPr>
          </a:p>
        </p:txBody>
      </p:sp>
      <p:pic>
        <p:nvPicPr>
          <p:cNvPr id="69" name="Google Shape;69;p14"/>
          <p:cNvPicPr preferRelativeResize="0"/>
          <p:nvPr/>
        </p:nvPicPr>
        <p:blipFill>
          <a:blip r:embed="rId3">
            <a:alphaModFix/>
          </a:blip>
          <a:stretch>
            <a:fillRect/>
          </a:stretch>
        </p:blipFill>
        <p:spPr>
          <a:xfrm>
            <a:off x="5275275" y="2494300"/>
            <a:ext cx="3111774" cy="20745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32"/>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Mental Health Helplines</a:t>
            </a:r>
            <a:endParaRPr/>
          </a:p>
        </p:txBody>
      </p:sp>
      <p:sp>
        <p:nvSpPr>
          <p:cNvPr id="206" name="Google Shape;206;p32"/>
          <p:cNvSpPr txBox="1"/>
          <p:nvPr>
            <p:ph idx="1" type="body"/>
          </p:nvPr>
        </p:nvSpPr>
        <p:spPr>
          <a:xfrm>
            <a:off x="311700" y="1171600"/>
            <a:ext cx="8520600" cy="33972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Font typeface="Times New Roman"/>
              <a:buChar char="●"/>
            </a:pPr>
            <a:r>
              <a:rPr lang="en" sz="1600">
                <a:latin typeface="Times New Roman"/>
                <a:ea typeface="Times New Roman"/>
                <a:cs typeface="Times New Roman"/>
                <a:sym typeface="Times New Roman"/>
              </a:rPr>
              <a:t>Lifeline | 13 11 14</a:t>
            </a:r>
            <a:endParaRPr sz="1600">
              <a:latin typeface="Times New Roman"/>
              <a:ea typeface="Times New Roman"/>
              <a:cs typeface="Times New Roman"/>
              <a:sym typeface="Times New Roman"/>
            </a:endParaRPr>
          </a:p>
          <a:p>
            <a:pPr indent="-330200" lvl="0" marL="457200" rtl="0" algn="l">
              <a:spcBef>
                <a:spcPts val="0"/>
              </a:spcBef>
              <a:spcAft>
                <a:spcPts val="0"/>
              </a:spcAft>
              <a:buSzPts val="1600"/>
              <a:buFont typeface="Times New Roman"/>
              <a:buChar char="●"/>
            </a:pPr>
            <a:r>
              <a:rPr lang="en" sz="1600">
                <a:latin typeface="Times New Roman"/>
                <a:ea typeface="Times New Roman"/>
                <a:cs typeface="Times New Roman"/>
                <a:sym typeface="Times New Roman"/>
              </a:rPr>
              <a:t>Wildtalk | 1300 307 111 | </a:t>
            </a:r>
            <a:r>
              <a:rPr lang="en" sz="1600" u="sng">
                <a:solidFill>
                  <a:schemeClr val="accent5"/>
                </a:solidFill>
                <a:latin typeface="Times New Roman"/>
                <a:ea typeface="Times New Roman"/>
                <a:cs typeface="Times New Roman"/>
                <a:sym typeface="Times New Roman"/>
                <a:hlinkClick r:id="rId3">
                  <a:extLst>
                    <a:ext uri="{A12FA001-AC4F-418D-AE19-62706E023703}">
                      <ahyp:hlinkClr val="tx"/>
                    </a:ext>
                  </a:extLst>
                </a:hlinkClick>
              </a:rPr>
              <a:t>https://wildtalk.org.au/</a:t>
            </a:r>
            <a:r>
              <a:rPr lang="en" sz="1600">
                <a:latin typeface="Times New Roman"/>
                <a:ea typeface="Times New Roman"/>
                <a:cs typeface="Times New Roman"/>
                <a:sym typeface="Times New Roman"/>
              </a:rPr>
              <a:t>  </a:t>
            </a:r>
            <a:endParaRPr sz="1600">
              <a:latin typeface="Times New Roman"/>
              <a:ea typeface="Times New Roman"/>
              <a:cs typeface="Times New Roman"/>
              <a:sym typeface="Times New Roman"/>
            </a:endParaRPr>
          </a:p>
          <a:p>
            <a:pPr indent="-330200" lvl="1" marL="914400" rtl="0" algn="l">
              <a:spcBef>
                <a:spcPts val="0"/>
              </a:spcBef>
              <a:spcAft>
                <a:spcPts val="0"/>
              </a:spcAft>
              <a:buSzPts val="1600"/>
              <a:buFont typeface="Times New Roman"/>
              <a:buChar char="○"/>
            </a:pPr>
            <a:r>
              <a:rPr lang="en" sz="1600">
                <a:latin typeface="Times New Roman"/>
                <a:ea typeface="Times New Roman"/>
                <a:cs typeface="Times New Roman"/>
                <a:sym typeface="Times New Roman"/>
              </a:rPr>
              <a:t>Counselling service to provide mental health assistance for wildlife volunteers</a:t>
            </a:r>
            <a:endParaRPr sz="1600">
              <a:latin typeface="Times New Roman"/>
              <a:ea typeface="Times New Roman"/>
              <a:cs typeface="Times New Roman"/>
              <a:sym typeface="Times New Roman"/>
            </a:endParaRPr>
          </a:p>
          <a:p>
            <a:pPr indent="-330200" lvl="0" marL="457200" rtl="0" algn="l">
              <a:spcBef>
                <a:spcPts val="0"/>
              </a:spcBef>
              <a:spcAft>
                <a:spcPts val="0"/>
              </a:spcAft>
              <a:buSzPts val="1600"/>
              <a:buFont typeface="Times New Roman"/>
              <a:buChar char="●"/>
            </a:pPr>
            <a:r>
              <a:rPr lang="en" sz="1600">
                <a:latin typeface="Times New Roman"/>
                <a:ea typeface="Times New Roman"/>
                <a:cs typeface="Times New Roman"/>
                <a:sym typeface="Times New Roman"/>
              </a:rPr>
              <a:t>Beyond Blue | 1300 224 636</a:t>
            </a:r>
            <a:endParaRPr sz="1600">
              <a:latin typeface="Times New Roman"/>
              <a:ea typeface="Times New Roman"/>
              <a:cs typeface="Times New Roman"/>
              <a:sym typeface="Times New Roman"/>
            </a:endParaRPr>
          </a:p>
          <a:p>
            <a:pPr indent="-330200" lvl="0" marL="457200" rtl="0" algn="l">
              <a:spcBef>
                <a:spcPts val="0"/>
              </a:spcBef>
              <a:spcAft>
                <a:spcPts val="0"/>
              </a:spcAft>
              <a:buSzPts val="1600"/>
              <a:buFont typeface="Times New Roman"/>
              <a:buChar char="●"/>
            </a:pPr>
            <a:r>
              <a:rPr lang="en" sz="1600">
                <a:latin typeface="Times New Roman"/>
                <a:ea typeface="Times New Roman"/>
                <a:cs typeface="Times New Roman"/>
                <a:sym typeface="Times New Roman"/>
              </a:rPr>
              <a:t>MensLine Australia | 1300 789 978</a:t>
            </a:r>
            <a:endParaRPr sz="1600">
              <a:latin typeface="Times New Roman"/>
              <a:ea typeface="Times New Roman"/>
              <a:cs typeface="Times New Roman"/>
              <a:sym typeface="Times New Roman"/>
            </a:endParaRPr>
          </a:p>
          <a:p>
            <a:pPr indent="-330200" lvl="0" marL="457200" rtl="0" algn="l">
              <a:spcBef>
                <a:spcPts val="0"/>
              </a:spcBef>
              <a:spcAft>
                <a:spcPts val="0"/>
              </a:spcAft>
              <a:buSzPts val="1600"/>
              <a:buFont typeface="Times New Roman"/>
              <a:buChar char="●"/>
            </a:pPr>
            <a:r>
              <a:rPr lang="en" sz="1600">
                <a:latin typeface="Times New Roman"/>
                <a:ea typeface="Times New Roman"/>
                <a:cs typeface="Times New Roman"/>
                <a:sym typeface="Times New Roman"/>
              </a:rPr>
              <a:t>Suicide Call Back Service | 1300 659 467</a:t>
            </a:r>
            <a:endParaRPr sz="1600">
              <a:latin typeface="Times New Roman"/>
              <a:ea typeface="Times New Roman"/>
              <a:cs typeface="Times New Roman"/>
              <a:sym typeface="Times New Roman"/>
            </a:endParaRPr>
          </a:p>
          <a:p>
            <a:pPr indent="-330200" lvl="0" marL="457200" rtl="0" algn="l">
              <a:spcBef>
                <a:spcPts val="0"/>
              </a:spcBef>
              <a:spcAft>
                <a:spcPts val="0"/>
              </a:spcAft>
              <a:buSzPts val="1600"/>
              <a:buFont typeface="Times New Roman"/>
              <a:buChar char="●"/>
            </a:pPr>
            <a:r>
              <a:rPr lang="en" sz="1600">
                <a:latin typeface="Times New Roman"/>
                <a:ea typeface="Times New Roman"/>
                <a:cs typeface="Times New Roman"/>
                <a:sym typeface="Times New Roman"/>
              </a:rPr>
              <a:t>Kids Helpline | 1800 551 800</a:t>
            </a:r>
            <a:endParaRPr sz="1600">
              <a:latin typeface="Times New Roman"/>
              <a:ea typeface="Times New Roman"/>
              <a:cs typeface="Times New Roman"/>
              <a:sym typeface="Times New Roman"/>
            </a:endParaRPr>
          </a:p>
          <a:p>
            <a:pPr indent="-330200" lvl="0" marL="457200" rtl="0" algn="l">
              <a:spcBef>
                <a:spcPts val="0"/>
              </a:spcBef>
              <a:spcAft>
                <a:spcPts val="0"/>
              </a:spcAft>
              <a:buSzPts val="1600"/>
              <a:buFont typeface="Times New Roman"/>
              <a:buChar char="●"/>
            </a:pPr>
            <a:r>
              <a:rPr lang="en" sz="1600">
                <a:latin typeface="Times New Roman"/>
                <a:ea typeface="Times New Roman"/>
                <a:cs typeface="Times New Roman"/>
                <a:sym typeface="Times New Roman"/>
              </a:rPr>
              <a:t>Headspace | 1800 650 890</a:t>
            </a:r>
            <a:endParaRPr sz="1600">
              <a:latin typeface="Times New Roman"/>
              <a:ea typeface="Times New Roman"/>
              <a:cs typeface="Times New Roman"/>
              <a:sym typeface="Times New Roman"/>
            </a:endParaRPr>
          </a:p>
          <a:p>
            <a:pPr indent="-330200" lvl="0" marL="457200" rtl="0" algn="l">
              <a:spcBef>
                <a:spcPts val="0"/>
              </a:spcBef>
              <a:spcAft>
                <a:spcPts val="0"/>
              </a:spcAft>
              <a:buSzPts val="1600"/>
              <a:buFont typeface="Times New Roman"/>
              <a:buChar char="●"/>
            </a:pPr>
            <a:r>
              <a:rPr lang="en" sz="1600">
                <a:latin typeface="Times New Roman"/>
                <a:ea typeface="Times New Roman"/>
                <a:cs typeface="Times New Roman"/>
                <a:sym typeface="Times New Roman"/>
              </a:rPr>
              <a:t>QLife | 1800 184 527</a:t>
            </a:r>
            <a:endParaRPr sz="1600">
              <a:latin typeface="Times New Roman"/>
              <a:ea typeface="Times New Roman"/>
              <a:cs typeface="Times New Roman"/>
              <a:sym typeface="Times New Roman"/>
            </a:endParaRPr>
          </a:p>
          <a:p>
            <a:pPr indent="-330200" lvl="0" marL="457200" rtl="0" algn="l">
              <a:spcBef>
                <a:spcPts val="0"/>
              </a:spcBef>
              <a:spcAft>
                <a:spcPts val="0"/>
              </a:spcAft>
              <a:buSzPts val="1600"/>
              <a:buFont typeface="Times New Roman"/>
              <a:buChar char="●"/>
            </a:pPr>
            <a:r>
              <a:rPr lang="en" sz="1600">
                <a:latin typeface="Times New Roman"/>
                <a:ea typeface="Times New Roman"/>
                <a:cs typeface="Times New Roman"/>
                <a:sym typeface="Times New Roman"/>
              </a:rPr>
              <a:t>Relationships Australia | 1300 364 277</a:t>
            </a:r>
            <a:endParaRPr sz="1600">
              <a:latin typeface="Times New Roman"/>
              <a:ea typeface="Times New Roman"/>
              <a:cs typeface="Times New Roman"/>
              <a:sym typeface="Times New Roman"/>
            </a:endParaRPr>
          </a:p>
          <a:p>
            <a:pPr indent="-330200" lvl="0" marL="457200" rtl="0" algn="l">
              <a:spcBef>
                <a:spcPts val="0"/>
              </a:spcBef>
              <a:spcAft>
                <a:spcPts val="0"/>
              </a:spcAft>
              <a:buSzPts val="1600"/>
              <a:buFont typeface="Times New Roman"/>
              <a:buChar char="●"/>
            </a:pPr>
            <a:r>
              <a:rPr lang="en" sz="1600">
                <a:latin typeface="Times New Roman"/>
                <a:ea typeface="Times New Roman"/>
                <a:cs typeface="Times New Roman"/>
                <a:sym typeface="Times New Roman"/>
              </a:rPr>
              <a:t>ReachOut Australia | </a:t>
            </a:r>
            <a:r>
              <a:rPr lang="en" sz="1600" u="sng">
                <a:solidFill>
                  <a:schemeClr val="hlink"/>
                </a:solidFill>
                <a:latin typeface="Times New Roman"/>
                <a:ea typeface="Times New Roman"/>
                <a:cs typeface="Times New Roman"/>
                <a:sym typeface="Times New Roman"/>
                <a:hlinkClick r:id="rId4"/>
              </a:rPr>
              <a:t>https://au.reachout.com/</a:t>
            </a:r>
            <a:endParaRPr sz="1600">
              <a:latin typeface="Times New Roman"/>
              <a:ea typeface="Times New Roman"/>
              <a:cs typeface="Times New Roman"/>
              <a:sym typeface="Times New Roman"/>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33"/>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References</a:t>
            </a:r>
            <a:endParaRPr/>
          </a:p>
        </p:txBody>
      </p:sp>
      <p:sp>
        <p:nvSpPr>
          <p:cNvPr id="212" name="Google Shape;212;p33"/>
          <p:cNvSpPr txBox="1"/>
          <p:nvPr>
            <p:ph idx="1" type="body"/>
          </p:nvPr>
        </p:nvSpPr>
        <p:spPr>
          <a:xfrm>
            <a:off x="311700" y="1171600"/>
            <a:ext cx="8520600" cy="3397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000">
                <a:latin typeface="Times New Roman"/>
                <a:ea typeface="Times New Roman"/>
                <a:cs typeface="Times New Roman"/>
                <a:sym typeface="Times New Roman"/>
              </a:rPr>
              <a:t>Adimando, A 2018, ‘Preventing and alleviating compassion fatigue through self-care: An educational workshop for nurses’, </a:t>
            </a:r>
            <a:r>
              <a:rPr i="1" lang="en" sz="1000">
                <a:latin typeface="Times New Roman"/>
                <a:ea typeface="Times New Roman"/>
                <a:cs typeface="Times New Roman"/>
                <a:sym typeface="Times New Roman"/>
              </a:rPr>
              <a:t>Journal of Holistic Nursing</a:t>
            </a:r>
            <a:r>
              <a:rPr lang="en" sz="1000">
                <a:latin typeface="Times New Roman"/>
                <a:ea typeface="Times New Roman"/>
                <a:cs typeface="Times New Roman"/>
                <a:sym typeface="Times New Roman"/>
              </a:rPr>
              <a:t>, vol. 36, no. 4, pp. 304-317.</a:t>
            </a:r>
            <a:endParaRPr sz="1000">
              <a:latin typeface="Times New Roman"/>
              <a:ea typeface="Times New Roman"/>
              <a:cs typeface="Times New Roman"/>
              <a:sym typeface="Times New Roman"/>
            </a:endParaRPr>
          </a:p>
          <a:p>
            <a:pPr indent="0" lvl="0" marL="0" rtl="0" algn="l">
              <a:lnSpc>
                <a:spcPct val="100000"/>
              </a:lnSpc>
              <a:spcBef>
                <a:spcPts val="1200"/>
              </a:spcBef>
              <a:spcAft>
                <a:spcPts val="0"/>
              </a:spcAft>
              <a:buNone/>
            </a:pPr>
            <a:r>
              <a:rPr lang="en" sz="1000">
                <a:latin typeface="Times New Roman"/>
                <a:ea typeface="Times New Roman"/>
                <a:cs typeface="Times New Roman"/>
                <a:sym typeface="Times New Roman"/>
              </a:rPr>
              <a:t>Allen, A.B. &amp; Leary, M.R 2010, ‘Self‐Compassion, stress, and coping’, </a:t>
            </a:r>
            <a:r>
              <a:rPr i="1" lang="en" sz="1000">
                <a:latin typeface="Times New Roman"/>
                <a:ea typeface="Times New Roman"/>
                <a:cs typeface="Times New Roman"/>
                <a:sym typeface="Times New Roman"/>
              </a:rPr>
              <a:t>Social and personality psychology compass</a:t>
            </a:r>
            <a:r>
              <a:rPr lang="en" sz="1000">
                <a:latin typeface="Times New Roman"/>
                <a:ea typeface="Times New Roman"/>
                <a:cs typeface="Times New Roman"/>
                <a:sym typeface="Times New Roman"/>
              </a:rPr>
              <a:t>, vol.4, no.2, pp.107-118.</a:t>
            </a:r>
            <a:endParaRPr sz="1000">
              <a:latin typeface="Times New Roman"/>
              <a:ea typeface="Times New Roman"/>
              <a:cs typeface="Times New Roman"/>
              <a:sym typeface="Times New Roman"/>
            </a:endParaRPr>
          </a:p>
          <a:p>
            <a:pPr indent="0" lvl="0" marL="0" rtl="0" algn="l">
              <a:lnSpc>
                <a:spcPct val="100000"/>
              </a:lnSpc>
              <a:spcBef>
                <a:spcPts val="1200"/>
              </a:spcBef>
              <a:spcAft>
                <a:spcPts val="0"/>
              </a:spcAft>
              <a:buNone/>
            </a:pPr>
            <a:r>
              <a:rPr lang="en" sz="1000">
                <a:latin typeface="Times New Roman"/>
                <a:ea typeface="Times New Roman"/>
                <a:cs typeface="Times New Roman"/>
                <a:sym typeface="Times New Roman"/>
              </a:rPr>
              <a:t>Andrukonis, A Hall, NJ &amp; Protopopova, A 2020, ‘The Impact of Caring and Killing on Physiological and Psychometric Measures of Stress in Animal Shelter Employees: A Pilot Study’, </a:t>
            </a:r>
            <a:r>
              <a:rPr i="1" lang="en" sz="1000">
                <a:latin typeface="Times New Roman"/>
                <a:ea typeface="Times New Roman"/>
                <a:cs typeface="Times New Roman"/>
                <a:sym typeface="Times New Roman"/>
              </a:rPr>
              <a:t>International journal of environmental research and public health</a:t>
            </a:r>
            <a:r>
              <a:rPr lang="en" sz="1000">
                <a:latin typeface="Times New Roman"/>
                <a:ea typeface="Times New Roman"/>
                <a:cs typeface="Times New Roman"/>
                <a:sym typeface="Times New Roman"/>
              </a:rPr>
              <a:t>, vol. 17, no. 24, pp. 9196.</a:t>
            </a:r>
            <a:endParaRPr sz="1000">
              <a:latin typeface="Times New Roman"/>
              <a:ea typeface="Times New Roman"/>
              <a:cs typeface="Times New Roman"/>
              <a:sym typeface="Times New Roman"/>
            </a:endParaRPr>
          </a:p>
          <a:p>
            <a:pPr indent="0" lvl="0" marL="0" rtl="0" algn="l">
              <a:lnSpc>
                <a:spcPct val="100000"/>
              </a:lnSpc>
              <a:spcBef>
                <a:spcPts val="1200"/>
              </a:spcBef>
              <a:spcAft>
                <a:spcPts val="0"/>
              </a:spcAft>
              <a:buClr>
                <a:schemeClr val="dk1"/>
              </a:buClr>
              <a:buSzPts val="1100"/>
              <a:buFont typeface="Arial"/>
              <a:buNone/>
            </a:pPr>
            <a:r>
              <a:rPr lang="en" sz="1000">
                <a:latin typeface="Times New Roman"/>
                <a:ea typeface="Times New Roman"/>
                <a:cs typeface="Times New Roman"/>
                <a:sym typeface="Times New Roman"/>
              </a:rPr>
              <a:t>Bennett, P &amp; Rohlf, V 2005, ‘Perpetration-induced traumatic stress in persons who euthanize nonhuman animals in surgeries, animal shelters, and laboratories’, </a:t>
            </a:r>
            <a:r>
              <a:rPr i="1" lang="en" sz="1000">
                <a:latin typeface="Times New Roman"/>
                <a:ea typeface="Times New Roman"/>
                <a:cs typeface="Times New Roman"/>
                <a:sym typeface="Times New Roman"/>
              </a:rPr>
              <a:t>Society &amp; Animals</a:t>
            </a:r>
            <a:r>
              <a:rPr lang="en" sz="1000">
                <a:latin typeface="Times New Roman"/>
                <a:ea typeface="Times New Roman"/>
                <a:cs typeface="Times New Roman"/>
                <a:sym typeface="Times New Roman"/>
              </a:rPr>
              <a:t>, vol. 13, no. 3, pp. 201-220.</a:t>
            </a:r>
            <a:endParaRPr sz="1000">
              <a:latin typeface="Times New Roman"/>
              <a:ea typeface="Times New Roman"/>
              <a:cs typeface="Times New Roman"/>
              <a:sym typeface="Times New Roman"/>
            </a:endParaRPr>
          </a:p>
          <a:p>
            <a:pPr indent="0" lvl="0" marL="0" rtl="0" algn="l">
              <a:lnSpc>
                <a:spcPct val="100000"/>
              </a:lnSpc>
              <a:spcBef>
                <a:spcPts val="1200"/>
              </a:spcBef>
              <a:spcAft>
                <a:spcPts val="0"/>
              </a:spcAft>
              <a:buNone/>
            </a:pPr>
            <a:r>
              <a:rPr lang="en" sz="1000">
                <a:latin typeface="Times New Roman"/>
                <a:ea typeface="Times New Roman"/>
                <a:cs typeface="Times New Roman"/>
                <a:sym typeface="Times New Roman"/>
              </a:rPr>
              <a:t>Brady, JL Guy, JD Poelstra, PL &amp; Brokaw, BF 1999, ‘Vicarious traumatization, spirituality, and the treatment of sexual abuse survivors: A national survey of women psychotherapists’, </a:t>
            </a:r>
            <a:r>
              <a:rPr i="1" lang="en" sz="1000">
                <a:latin typeface="Times New Roman"/>
                <a:ea typeface="Times New Roman"/>
                <a:cs typeface="Times New Roman"/>
                <a:sym typeface="Times New Roman"/>
              </a:rPr>
              <a:t>Professional psychology: Research and practice</a:t>
            </a:r>
            <a:r>
              <a:rPr lang="en" sz="1000">
                <a:latin typeface="Times New Roman"/>
                <a:ea typeface="Times New Roman"/>
                <a:cs typeface="Times New Roman"/>
                <a:sym typeface="Times New Roman"/>
              </a:rPr>
              <a:t>, vol. 30, no. 4, pp. 386.</a:t>
            </a:r>
            <a:endParaRPr sz="1000">
              <a:latin typeface="Times New Roman"/>
              <a:ea typeface="Times New Roman"/>
              <a:cs typeface="Times New Roman"/>
              <a:sym typeface="Times New Roman"/>
            </a:endParaRPr>
          </a:p>
          <a:p>
            <a:pPr indent="0" lvl="0" marL="0" rtl="0" algn="l">
              <a:lnSpc>
                <a:spcPct val="100000"/>
              </a:lnSpc>
              <a:spcBef>
                <a:spcPts val="1200"/>
              </a:spcBef>
              <a:spcAft>
                <a:spcPts val="0"/>
              </a:spcAft>
              <a:buNone/>
            </a:pPr>
            <a:r>
              <a:rPr lang="en" sz="1000">
                <a:latin typeface="Times New Roman"/>
                <a:ea typeface="Times New Roman"/>
                <a:cs typeface="Times New Roman"/>
                <a:sym typeface="Times New Roman"/>
              </a:rPr>
              <a:t>Caro, JR 2019, ‘Compassion Fatigue among Wildlife Rescue and Rehabilitation Workers in South Africa’, </a:t>
            </a:r>
            <a:r>
              <a:rPr i="1" lang="en" sz="1000">
                <a:latin typeface="Times New Roman"/>
                <a:ea typeface="Times New Roman"/>
                <a:cs typeface="Times New Roman"/>
                <a:sym typeface="Times New Roman"/>
              </a:rPr>
              <a:t>The Chicago School of Professional Psychology</a:t>
            </a:r>
            <a:r>
              <a:rPr lang="en" sz="1000">
                <a:latin typeface="Times New Roman"/>
                <a:ea typeface="Times New Roman"/>
                <a:cs typeface="Times New Roman"/>
                <a:sym typeface="Times New Roman"/>
              </a:rPr>
              <a:t>.</a:t>
            </a:r>
            <a:r>
              <a:rPr lang="en" sz="1000">
                <a:latin typeface="Times New Roman"/>
                <a:ea typeface="Times New Roman"/>
                <a:cs typeface="Times New Roman"/>
                <a:sym typeface="Times New Roman"/>
              </a:rPr>
              <a:t>.</a:t>
            </a:r>
            <a:endParaRPr sz="1000">
              <a:latin typeface="Times New Roman"/>
              <a:ea typeface="Times New Roman"/>
              <a:cs typeface="Times New Roman"/>
              <a:sym typeface="Times New Roman"/>
            </a:endParaRPr>
          </a:p>
          <a:p>
            <a:pPr indent="0" lvl="0" marL="0" rtl="0" algn="l">
              <a:lnSpc>
                <a:spcPct val="100000"/>
              </a:lnSpc>
              <a:spcBef>
                <a:spcPts val="1200"/>
              </a:spcBef>
              <a:spcAft>
                <a:spcPts val="0"/>
              </a:spcAft>
              <a:buClr>
                <a:schemeClr val="dk1"/>
              </a:buClr>
              <a:buSzPts val="1100"/>
              <a:buFont typeface="Arial"/>
              <a:buNone/>
            </a:pPr>
            <a:r>
              <a:rPr lang="en" sz="1000">
                <a:latin typeface="Times New Roman"/>
                <a:ea typeface="Times New Roman"/>
                <a:cs typeface="Times New Roman"/>
                <a:sym typeface="Times New Roman"/>
              </a:rPr>
              <a:t>Cheng, Y 2005,</a:t>
            </a:r>
            <a:r>
              <a:rPr lang="en" sz="1000">
                <a:latin typeface="Times New Roman"/>
                <a:ea typeface="Times New Roman"/>
                <a:cs typeface="Times New Roman"/>
                <a:sym typeface="Times New Roman"/>
              </a:rPr>
              <a:t> ‘Caregiver burnout: A critical review of the literature’</a:t>
            </a:r>
            <a:r>
              <a:rPr i="1" lang="en" sz="1000">
                <a:latin typeface="Times New Roman"/>
                <a:ea typeface="Times New Roman"/>
                <a:cs typeface="Times New Roman"/>
                <a:sym typeface="Times New Roman"/>
              </a:rPr>
              <a:t>,</a:t>
            </a:r>
            <a:r>
              <a:rPr lang="en" sz="1000">
                <a:latin typeface="Times New Roman"/>
                <a:ea typeface="Times New Roman"/>
                <a:cs typeface="Times New Roman"/>
                <a:sym typeface="Times New Roman"/>
              </a:rPr>
              <a:t> </a:t>
            </a:r>
            <a:r>
              <a:rPr i="1" lang="en" sz="1000">
                <a:latin typeface="Times New Roman"/>
                <a:ea typeface="Times New Roman"/>
                <a:cs typeface="Times New Roman"/>
                <a:sym typeface="Times New Roman"/>
              </a:rPr>
              <a:t>Alliant International University</a:t>
            </a:r>
            <a:r>
              <a:rPr lang="en" sz="1000">
                <a:latin typeface="Times New Roman"/>
                <a:ea typeface="Times New Roman"/>
                <a:cs typeface="Times New Roman"/>
                <a:sym typeface="Times New Roman"/>
              </a:rPr>
              <a:t>, San Diego.</a:t>
            </a:r>
            <a:endParaRPr sz="1000">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1100"/>
              <a:buFont typeface="Arial"/>
              <a:buNone/>
            </a:pPr>
            <a:r>
              <a:t/>
            </a:r>
            <a:endParaRPr sz="1000">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1100"/>
              <a:buFont typeface="Arial"/>
              <a:buNone/>
            </a:pPr>
            <a:r>
              <a:rPr lang="en" sz="1000">
                <a:latin typeface="Times New Roman"/>
                <a:ea typeface="Times New Roman"/>
                <a:cs typeface="Times New Roman"/>
                <a:sym typeface="Times New Roman"/>
              </a:rPr>
              <a:t>Ekstedt, M &amp; Fagerberg, I 2005, ‘Lived experiences of the time preceding burnout’, </a:t>
            </a:r>
            <a:r>
              <a:rPr i="1" lang="en" sz="1000">
                <a:latin typeface="Times New Roman"/>
                <a:ea typeface="Times New Roman"/>
                <a:cs typeface="Times New Roman"/>
                <a:sym typeface="Times New Roman"/>
              </a:rPr>
              <a:t>Journal of advanced nursing</a:t>
            </a:r>
            <a:r>
              <a:rPr lang="en" sz="1000">
                <a:latin typeface="Times New Roman"/>
                <a:ea typeface="Times New Roman"/>
                <a:cs typeface="Times New Roman"/>
                <a:sym typeface="Times New Roman"/>
              </a:rPr>
              <a:t>, vol. 49, no. 1, pp. 59-67. </a:t>
            </a:r>
            <a:endParaRPr sz="1000">
              <a:latin typeface="Times New Roman"/>
              <a:ea typeface="Times New Roman"/>
              <a:cs typeface="Times New Roman"/>
              <a:sym typeface="Times New Roman"/>
            </a:endParaRPr>
          </a:p>
          <a:p>
            <a:pPr indent="0" lvl="0" marL="0" rtl="0" algn="l">
              <a:lnSpc>
                <a:spcPct val="100000"/>
              </a:lnSpc>
              <a:spcBef>
                <a:spcPts val="1200"/>
              </a:spcBef>
              <a:spcAft>
                <a:spcPts val="0"/>
              </a:spcAft>
              <a:buClr>
                <a:schemeClr val="dk1"/>
              </a:buClr>
              <a:buSzPts val="1100"/>
              <a:buFont typeface="Arial"/>
              <a:buNone/>
            </a:pPr>
            <a:r>
              <a:rPr lang="en" sz="1000">
                <a:latin typeface="Times New Roman"/>
                <a:ea typeface="Times New Roman"/>
                <a:cs typeface="Times New Roman"/>
                <a:sym typeface="Times New Roman"/>
              </a:rPr>
              <a:t>Ericson‐Lidman, E &amp; Strandberg, G 2007, ‘Burnout: co‐workers’ perceptions of signs preceding workmates’ burnout’, </a:t>
            </a:r>
            <a:r>
              <a:rPr i="1" lang="en" sz="1000">
                <a:latin typeface="Times New Roman"/>
                <a:ea typeface="Times New Roman"/>
                <a:cs typeface="Times New Roman"/>
                <a:sym typeface="Times New Roman"/>
              </a:rPr>
              <a:t>Journal of Advanced Nursing</a:t>
            </a:r>
            <a:r>
              <a:rPr lang="en" sz="1000">
                <a:latin typeface="Times New Roman"/>
                <a:ea typeface="Times New Roman"/>
                <a:cs typeface="Times New Roman"/>
                <a:sym typeface="Times New Roman"/>
              </a:rPr>
              <a:t>, vol. 60, no. 2, pp. 199-208.</a:t>
            </a:r>
            <a:endParaRPr sz="1000">
              <a:latin typeface="Times New Roman"/>
              <a:ea typeface="Times New Roman"/>
              <a:cs typeface="Times New Roman"/>
              <a:sym typeface="Times New Roman"/>
            </a:endParaRPr>
          </a:p>
          <a:p>
            <a:pPr indent="0" lvl="0" marL="0" rtl="0" algn="l">
              <a:lnSpc>
                <a:spcPct val="100000"/>
              </a:lnSpc>
              <a:spcBef>
                <a:spcPts val="1200"/>
              </a:spcBef>
              <a:spcAft>
                <a:spcPts val="0"/>
              </a:spcAft>
              <a:buClr>
                <a:schemeClr val="dk1"/>
              </a:buClr>
              <a:buSzPts val="1100"/>
              <a:buFont typeface="Arial"/>
              <a:buNone/>
            </a:pPr>
            <a:r>
              <a:t/>
            </a:r>
            <a:endParaRPr sz="1000">
              <a:latin typeface="Times New Roman"/>
              <a:ea typeface="Times New Roman"/>
              <a:cs typeface="Times New Roman"/>
              <a:sym typeface="Times New Roman"/>
            </a:endParaRPr>
          </a:p>
          <a:p>
            <a:pPr indent="0" lvl="0" marL="0" rtl="0" algn="l">
              <a:lnSpc>
                <a:spcPct val="100000"/>
              </a:lnSpc>
              <a:spcBef>
                <a:spcPts val="1200"/>
              </a:spcBef>
              <a:spcAft>
                <a:spcPts val="0"/>
              </a:spcAft>
              <a:buNone/>
            </a:pPr>
            <a:r>
              <a:t/>
            </a:r>
            <a:endParaRPr sz="1000">
              <a:latin typeface="Times New Roman"/>
              <a:ea typeface="Times New Roman"/>
              <a:cs typeface="Times New Roman"/>
              <a:sym typeface="Times New Roman"/>
            </a:endParaRPr>
          </a:p>
          <a:p>
            <a:pPr indent="0" lvl="0" marL="0" rtl="0" algn="l">
              <a:lnSpc>
                <a:spcPct val="100000"/>
              </a:lnSpc>
              <a:spcBef>
                <a:spcPts val="1200"/>
              </a:spcBef>
              <a:spcAft>
                <a:spcPts val="0"/>
              </a:spcAft>
              <a:buNone/>
            </a:pPr>
            <a:r>
              <a:t/>
            </a:r>
            <a:endParaRPr b="1" sz="1000">
              <a:latin typeface="Times New Roman"/>
              <a:ea typeface="Times New Roman"/>
              <a:cs typeface="Times New Roman"/>
              <a:sym typeface="Times New Roman"/>
            </a:endParaRPr>
          </a:p>
          <a:p>
            <a:pPr indent="0" lvl="0" marL="0" rtl="0" algn="l">
              <a:lnSpc>
                <a:spcPct val="100000"/>
              </a:lnSpc>
              <a:spcBef>
                <a:spcPts val="1200"/>
              </a:spcBef>
              <a:spcAft>
                <a:spcPts val="1200"/>
              </a:spcAft>
              <a:buNone/>
            </a:pPr>
            <a:r>
              <a:t/>
            </a:r>
            <a:endParaRPr sz="1000">
              <a:latin typeface="Times New Roman"/>
              <a:ea typeface="Times New Roman"/>
              <a:cs typeface="Times New Roman"/>
              <a:sym typeface="Times New Roman"/>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34"/>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References</a:t>
            </a:r>
            <a:endParaRPr/>
          </a:p>
        </p:txBody>
      </p:sp>
      <p:sp>
        <p:nvSpPr>
          <p:cNvPr id="218" name="Google Shape;218;p34"/>
          <p:cNvSpPr txBox="1"/>
          <p:nvPr>
            <p:ph idx="1" type="body"/>
          </p:nvPr>
        </p:nvSpPr>
        <p:spPr>
          <a:xfrm>
            <a:off x="311700" y="1171600"/>
            <a:ext cx="8520600" cy="3397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sz="1000">
                <a:latin typeface="Times New Roman"/>
                <a:ea typeface="Times New Roman"/>
                <a:cs typeface="Times New Roman"/>
                <a:sym typeface="Times New Roman"/>
              </a:rPr>
              <a:t>Figley, CR 1995, ‘Compassion fatigue: Toward a new understanding of the costs of caring’.</a:t>
            </a:r>
            <a:endParaRPr sz="1000">
              <a:latin typeface="Times New Roman"/>
              <a:ea typeface="Times New Roman"/>
              <a:cs typeface="Times New Roman"/>
              <a:sym typeface="Times New Roman"/>
            </a:endParaRPr>
          </a:p>
          <a:p>
            <a:pPr indent="0" lvl="0" marL="0" rtl="0" algn="l">
              <a:lnSpc>
                <a:spcPct val="100000"/>
              </a:lnSpc>
              <a:spcBef>
                <a:spcPts val="1200"/>
              </a:spcBef>
              <a:spcAft>
                <a:spcPts val="0"/>
              </a:spcAft>
              <a:buClr>
                <a:schemeClr val="dk1"/>
              </a:buClr>
              <a:buSzPts val="1100"/>
              <a:buFont typeface="Arial"/>
              <a:buNone/>
            </a:pPr>
            <a:r>
              <a:rPr lang="en" sz="1000">
                <a:latin typeface="Times New Roman"/>
                <a:ea typeface="Times New Roman"/>
                <a:cs typeface="Times New Roman"/>
                <a:sym typeface="Times New Roman"/>
              </a:rPr>
              <a:t>Friedman, MJ Resick, PA Bryant, RA Strain, J Horowitz, M &amp; Spiegel, D 2011, ‘Classification of trauma and stressor‐related disorders in DSM‐5’, </a:t>
            </a:r>
            <a:r>
              <a:rPr i="1" lang="en" sz="1000">
                <a:latin typeface="Times New Roman"/>
                <a:ea typeface="Times New Roman"/>
                <a:cs typeface="Times New Roman"/>
                <a:sym typeface="Times New Roman"/>
              </a:rPr>
              <a:t>Depression and anxiety</a:t>
            </a:r>
            <a:r>
              <a:rPr lang="en" sz="1000">
                <a:latin typeface="Times New Roman"/>
                <a:ea typeface="Times New Roman"/>
                <a:cs typeface="Times New Roman"/>
                <a:sym typeface="Times New Roman"/>
              </a:rPr>
              <a:t>, vol. 28, no. 9, pp. 737-749.</a:t>
            </a:r>
            <a:endParaRPr sz="1000">
              <a:latin typeface="Times New Roman"/>
              <a:ea typeface="Times New Roman"/>
              <a:cs typeface="Times New Roman"/>
              <a:sym typeface="Times New Roman"/>
            </a:endParaRPr>
          </a:p>
          <a:p>
            <a:pPr indent="0" lvl="0" marL="0" rtl="0" algn="l">
              <a:lnSpc>
                <a:spcPct val="100000"/>
              </a:lnSpc>
              <a:spcBef>
                <a:spcPts val="1200"/>
              </a:spcBef>
              <a:spcAft>
                <a:spcPts val="0"/>
              </a:spcAft>
              <a:buClr>
                <a:schemeClr val="dk1"/>
              </a:buClr>
              <a:buSzPts val="1100"/>
              <a:buFont typeface="Arial"/>
              <a:buNone/>
            </a:pPr>
            <a:r>
              <a:rPr lang="en" sz="1000">
                <a:latin typeface="Times New Roman"/>
                <a:ea typeface="Times New Roman"/>
                <a:cs typeface="Times New Roman"/>
                <a:sym typeface="Times New Roman"/>
              </a:rPr>
              <a:t>Levitt, AL &amp; Gezinski, LB 2020, ‘Compassion Fatigue and Resiliency Factors in Animal Shelter Workers’, Society &amp; Animals, vol. 28, no. 5-6, pp. 633–650.</a:t>
            </a:r>
            <a:endParaRPr sz="1000">
              <a:latin typeface="Times New Roman"/>
              <a:ea typeface="Times New Roman"/>
              <a:cs typeface="Times New Roman"/>
              <a:sym typeface="Times New Roman"/>
            </a:endParaRPr>
          </a:p>
          <a:p>
            <a:pPr indent="0" lvl="0" marL="0" rtl="0" algn="l">
              <a:lnSpc>
                <a:spcPct val="100000"/>
              </a:lnSpc>
              <a:spcBef>
                <a:spcPts val="1200"/>
              </a:spcBef>
              <a:spcAft>
                <a:spcPts val="0"/>
              </a:spcAft>
              <a:buClr>
                <a:schemeClr val="dk1"/>
              </a:buClr>
              <a:buSzPts val="1100"/>
              <a:buFont typeface="Arial"/>
              <a:buNone/>
            </a:pPr>
            <a:r>
              <a:rPr lang="en" sz="1000">
                <a:latin typeface="Times New Roman"/>
                <a:ea typeface="Times New Roman"/>
                <a:cs typeface="Times New Roman"/>
                <a:sym typeface="Times New Roman"/>
              </a:rPr>
              <a:t>Lloyd, C &amp; Campion, DP 2017, ‘Occupational stress and the importance of self-care and resilience: focus on veterinary nursing’, Ir Vet J, vol. 70, no. 30, https://doi.org/10.1186/s13620-017-0108-7. </a:t>
            </a:r>
            <a:endParaRPr sz="1000">
              <a:latin typeface="Times New Roman"/>
              <a:ea typeface="Times New Roman"/>
              <a:cs typeface="Times New Roman"/>
              <a:sym typeface="Times New Roman"/>
            </a:endParaRPr>
          </a:p>
          <a:p>
            <a:pPr indent="0" lvl="0" marL="0" rtl="0" algn="l">
              <a:lnSpc>
                <a:spcPct val="100000"/>
              </a:lnSpc>
              <a:spcBef>
                <a:spcPts val="1200"/>
              </a:spcBef>
              <a:spcAft>
                <a:spcPts val="0"/>
              </a:spcAft>
              <a:buClr>
                <a:schemeClr val="dk1"/>
              </a:buClr>
              <a:buSzPts val="1100"/>
              <a:buFont typeface="Arial"/>
              <a:buNone/>
            </a:pPr>
            <a:r>
              <a:rPr lang="en" sz="1000">
                <a:latin typeface="Times New Roman"/>
                <a:ea typeface="Times New Roman"/>
                <a:cs typeface="Times New Roman"/>
                <a:sym typeface="Times New Roman"/>
              </a:rPr>
              <a:t>Lyubomirsky, S Tucker, KL Caldwell, ND &amp; Berk, K 1999, ‘Why Ruminators Are Poor Problem Solvers: Clues From the Phenomenology of Dysphoric Rumination’, J</a:t>
            </a:r>
            <a:r>
              <a:rPr i="1" lang="en" sz="1000">
                <a:latin typeface="Times New Roman"/>
                <a:ea typeface="Times New Roman"/>
                <a:cs typeface="Times New Roman"/>
                <a:sym typeface="Times New Roman"/>
              </a:rPr>
              <a:t>ournal of Personality &amp; Social Psychology</a:t>
            </a:r>
            <a:r>
              <a:rPr lang="en" sz="1000">
                <a:latin typeface="Times New Roman"/>
                <a:ea typeface="Times New Roman"/>
                <a:cs typeface="Times New Roman"/>
                <a:sym typeface="Times New Roman"/>
              </a:rPr>
              <a:t>, vol.77, no.8, 1041-1060.</a:t>
            </a:r>
            <a:endParaRPr sz="1000">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1100"/>
              <a:buFont typeface="Arial"/>
              <a:buNone/>
            </a:pPr>
            <a:r>
              <a:t/>
            </a:r>
            <a:endParaRPr sz="1000">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1100"/>
              <a:buFont typeface="Arial"/>
              <a:buNone/>
            </a:pPr>
            <a:r>
              <a:rPr lang="en" sz="1000">
                <a:latin typeface="Times New Roman"/>
                <a:ea typeface="Times New Roman"/>
                <a:cs typeface="Times New Roman"/>
                <a:sym typeface="Times New Roman"/>
              </a:rPr>
              <a:t>Maslach, C 2003, ‘Job burnout: New directions in research and intervention’, </a:t>
            </a:r>
            <a:r>
              <a:rPr i="1" lang="en" sz="1000">
                <a:latin typeface="Times New Roman"/>
                <a:ea typeface="Times New Roman"/>
                <a:cs typeface="Times New Roman"/>
                <a:sym typeface="Times New Roman"/>
              </a:rPr>
              <a:t>Current Directions in Psychological Science</a:t>
            </a:r>
            <a:r>
              <a:rPr lang="en" sz="1000">
                <a:latin typeface="Times New Roman"/>
                <a:ea typeface="Times New Roman"/>
                <a:cs typeface="Times New Roman"/>
                <a:sym typeface="Times New Roman"/>
              </a:rPr>
              <a:t>, vol. 12, pp. 189–192.</a:t>
            </a:r>
            <a:endParaRPr sz="1000">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1100"/>
              <a:buFont typeface="Arial"/>
              <a:buNone/>
            </a:pPr>
            <a:r>
              <a:t/>
            </a:r>
            <a:endParaRPr sz="1000">
              <a:highlight>
                <a:srgbClr val="FFFFFF"/>
              </a:highlight>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1100"/>
              <a:buFont typeface="Arial"/>
              <a:buNone/>
            </a:pPr>
            <a:r>
              <a:rPr lang="en" sz="1000">
                <a:latin typeface="Times New Roman"/>
                <a:ea typeface="Times New Roman"/>
                <a:cs typeface="Times New Roman"/>
                <a:sym typeface="Times New Roman"/>
              </a:rPr>
              <a:t>Mathieu, F 2012, ‘The compassion fatigue workbook: Creative tools for transforming compassion fatigue and vicarious traumatization’, Routledge.</a:t>
            </a:r>
            <a:endParaRPr sz="1000">
              <a:latin typeface="Times New Roman"/>
              <a:ea typeface="Times New Roman"/>
              <a:cs typeface="Times New Roman"/>
              <a:sym typeface="Times New Roman"/>
            </a:endParaRPr>
          </a:p>
          <a:p>
            <a:pPr indent="0" lvl="0" marL="0" rtl="0" algn="l">
              <a:lnSpc>
                <a:spcPct val="100000"/>
              </a:lnSpc>
              <a:spcBef>
                <a:spcPts val="1200"/>
              </a:spcBef>
              <a:spcAft>
                <a:spcPts val="0"/>
              </a:spcAft>
              <a:buClr>
                <a:schemeClr val="dk1"/>
              </a:buClr>
              <a:buSzPts val="1100"/>
              <a:buFont typeface="Arial"/>
              <a:buNone/>
            </a:pPr>
            <a:r>
              <a:rPr lang="en" sz="1000">
                <a:latin typeface="Times New Roman"/>
                <a:ea typeface="Times New Roman"/>
                <a:cs typeface="Times New Roman"/>
                <a:sym typeface="Times New Roman"/>
              </a:rPr>
              <a:t>Mercer, A 2014, </a:t>
            </a:r>
            <a:r>
              <a:rPr i="1" lang="en" sz="1000">
                <a:latin typeface="Times New Roman"/>
                <a:ea typeface="Times New Roman"/>
                <a:cs typeface="Times New Roman"/>
                <a:sym typeface="Times New Roman"/>
              </a:rPr>
              <a:t>Family of Common Ringtail Possums</a:t>
            </a:r>
            <a:r>
              <a:rPr lang="en" sz="1000">
                <a:latin typeface="Times New Roman"/>
                <a:ea typeface="Times New Roman"/>
                <a:cs typeface="Times New Roman"/>
                <a:sym typeface="Times New Roman"/>
              </a:rPr>
              <a:t>, Creative Commons, &lt;https://commons.wikimedia.org/wiki/File:Common_Ringtail_Possum_-_AndrewMercer_IMG13854.jpg&gt;.</a:t>
            </a:r>
            <a:endParaRPr sz="1000">
              <a:latin typeface="Times New Roman"/>
              <a:ea typeface="Times New Roman"/>
              <a:cs typeface="Times New Roman"/>
              <a:sym typeface="Times New Roman"/>
            </a:endParaRPr>
          </a:p>
          <a:p>
            <a:pPr indent="0" lvl="0" marL="0" rtl="0" algn="l">
              <a:lnSpc>
                <a:spcPct val="100000"/>
              </a:lnSpc>
              <a:spcBef>
                <a:spcPts val="1200"/>
              </a:spcBef>
              <a:spcAft>
                <a:spcPts val="0"/>
              </a:spcAft>
              <a:buClr>
                <a:schemeClr val="dk1"/>
              </a:buClr>
              <a:buSzPts val="1100"/>
              <a:buFont typeface="Arial"/>
              <a:buNone/>
            </a:pPr>
            <a:r>
              <a:rPr lang="en" sz="1000">
                <a:latin typeface="Times New Roman"/>
                <a:ea typeface="Times New Roman"/>
                <a:cs typeface="Times New Roman"/>
                <a:sym typeface="Times New Roman"/>
              </a:rPr>
              <a:t>Moir, FM &amp; Van den Brink, ARK 2020, ‘Current insights in veterinarians’ psychological wellbeing’, New Zealand Veterinary Journal, vol. 68, no. 1, pp. 3-12.</a:t>
            </a:r>
            <a:endParaRPr sz="1000">
              <a:latin typeface="Times New Roman"/>
              <a:ea typeface="Times New Roman"/>
              <a:cs typeface="Times New Roman"/>
              <a:sym typeface="Times New Roman"/>
            </a:endParaRPr>
          </a:p>
          <a:p>
            <a:pPr indent="0" lvl="0" marL="0" rtl="0" algn="l">
              <a:lnSpc>
                <a:spcPct val="100000"/>
              </a:lnSpc>
              <a:spcBef>
                <a:spcPts val="1200"/>
              </a:spcBef>
              <a:spcAft>
                <a:spcPts val="0"/>
              </a:spcAft>
              <a:buClr>
                <a:schemeClr val="dk1"/>
              </a:buClr>
              <a:buSzPts val="1100"/>
              <a:buFont typeface="Arial"/>
              <a:buNone/>
            </a:pPr>
            <a:r>
              <a:rPr lang="en" sz="1000">
                <a:latin typeface="Times New Roman"/>
                <a:ea typeface="Times New Roman"/>
                <a:cs typeface="Times New Roman"/>
                <a:sym typeface="Times New Roman"/>
              </a:rPr>
              <a:t>Moreno-Jiménez, MP &amp; Villodres, MCH 2010, ‘Prediction of Burnout in Volunteers’, Journal of Applied Social Psychology, vol. 40, no. 7, pp. 1798–1818.</a:t>
            </a:r>
            <a:endParaRPr sz="1000">
              <a:latin typeface="Times New Roman"/>
              <a:ea typeface="Times New Roman"/>
              <a:cs typeface="Times New Roman"/>
              <a:sym typeface="Times New Roman"/>
            </a:endParaRPr>
          </a:p>
          <a:p>
            <a:pPr indent="0" lvl="0" marL="0" rtl="0" algn="l">
              <a:lnSpc>
                <a:spcPct val="100000"/>
              </a:lnSpc>
              <a:spcBef>
                <a:spcPts val="1200"/>
              </a:spcBef>
              <a:spcAft>
                <a:spcPts val="1200"/>
              </a:spcAft>
              <a:buClr>
                <a:schemeClr val="dk1"/>
              </a:buClr>
              <a:buSzPts val="688"/>
              <a:buFont typeface="Arial"/>
              <a:buNone/>
            </a:pPr>
            <a:r>
              <a:t/>
            </a:r>
            <a:endParaRPr sz="1000">
              <a:latin typeface="Times New Roman"/>
              <a:ea typeface="Times New Roman"/>
              <a:cs typeface="Times New Roman"/>
              <a:sym typeface="Times New Roman"/>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35"/>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References</a:t>
            </a:r>
            <a:endParaRPr/>
          </a:p>
        </p:txBody>
      </p:sp>
      <p:sp>
        <p:nvSpPr>
          <p:cNvPr id="224" name="Google Shape;224;p35"/>
          <p:cNvSpPr txBox="1"/>
          <p:nvPr>
            <p:ph idx="1" type="body"/>
          </p:nvPr>
        </p:nvSpPr>
        <p:spPr>
          <a:xfrm>
            <a:off x="311700" y="965725"/>
            <a:ext cx="8520600" cy="36030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sz="1000">
                <a:latin typeface="Times New Roman"/>
                <a:ea typeface="Times New Roman"/>
                <a:cs typeface="Times New Roman"/>
                <a:sym typeface="Times New Roman"/>
              </a:rPr>
              <a:t>Ofei-Dodoo, S Cleland-Leighton, A Nilsen, K Cloward, JL &amp; Casey E 2020, ‘Impact of a mindfulness-based, workplace group yoga intervention on burnout, self-care, and compassion in health care professionals: a pilot study’, </a:t>
            </a:r>
            <a:r>
              <a:rPr i="1" lang="en" sz="1000">
                <a:latin typeface="Times New Roman"/>
                <a:ea typeface="Times New Roman"/>
                <a:cs typeface="Times New Roman"/>
                <a:sym typeface="Times New Roman"/>
              </a:rPr>
              <a:t>Journal of occupational and environmental medicine</a:t>
            </a:r>
            <a:r>
              <a:rPr lang="en" sz="1000">
                <a:latin typeface="Times New Roman"/>
                <a:ea typeface="Times New Roman"/>
                <a:cs typeface="Times New Roman"/>
                <a:sym typeface="Times New Roman"/>
              </a:rPr>
              <a:t>, vol. 62, no. 8, pp. 581-587.</a:t>
            </a:r>
            <a:endParaRPr sz="1000">
              <a:latin typeface="Times New Roman"/>
              <a:ea typeface="Times New Roman"/>
              <a:cs typeface="Times New Roman"/>
              <a:sym typeface="Times New Roman"/>
            </a:endParaRPr>
          </a:p>
          <a:p>
            <a:pPr indent="0" lvl="0" marL="0" rtl="0" algn="l">
              <a:lnSpc>
                <a:spcPct val="100000"/>
              </a:lnSpc>
              <a:spcBef>
                <a:spcPts val="1200"/>
              </a:spcBef>
              <a:spcAft>
                <a:spcPts val="0"/>
              </a:spcAft>
              <a:buClr>
                <a:schemeClr val="dk1"/>
              </a:buClr>
              <a:buSzPts val="688"/>
              <a:buFont typeface="Arial"/>
              <a:buNone/>
            </a:pPr>
            <a:r>
              <a:rPr lang="en" sz="1000">
                <a:latin typeface="Times New Roman"/>
                <a:ea typeface="Times New Roman"/>
                <a:cs typeface="Times New Roman"/>
                <a:sym typeface="Times New Roman"/>
              </a:rPr>
              <a:t>Pavani, J.B, Le Vigouroux, S, Kop, J.L, Congard, A &amp; Dauvier, B 2016, ‘Affect and affect regulation strategies reciprocally influence each other in daily life: The case of positive reappraisal, problem-focused coping, appreciation and rumination’, </a:t>
            </a:r>
            <a:r>
              <a:rPr i="1" lang="en" sz="1000">
                <a:latin typeface="Times New Roman"/>
                <a:ea typeface="Times New Roman"/>
                <a:cs typeface="Times New Roman"/>
                <a:sym typeface="Times New Roman"/>
              </a:rPr>
              <a:t>Journal of Happiness Studies</a:t>
            </a:r>
            <a:r>
              <a:rPr lang="en" sz="1000">
                <a:latin typeface="Times New Roman"/>
                <a:ea typeface="Times New Roman"/>
                <a:cs typeface="Times New Roman"/>
                <a:sym typeface="Times New Roman"/>
              </a:rPr>
              <a:t>, vol. 17, no. 5, pp. 2077-2095.</a:t>
            </a:r>
            <a:endParaRPr sz="1000">
              <a:latin typeface="Times New Roman"/>
              <a:ea typeface="Times New Roman"/>
              <a:cs typeface="Times New Roman"/>
              <a:sym typeface="Times New Roman"/>
            </a:endParaRPr>
          </a:p>
          <a:p>
            <a:pPr indent="0" lvl="0" marL="0" rtl="0" algn="l">
              <a:lnSpc>
                <a:spcPct val="100000"/>
              </a:lnSpc>
              <a:spcBef>
                <a:spcPts val="1200"/>
              </a:spcBef>
              <a:spcAft>
                <a:spcPts val="0"/>
              </a:spcAft>
              <a:buClr>
                <a:schemeClr val="dk1"/>
              </a:buClr>
              <a:buSzPts val="688"/>
              <a:buFont typeface="Arial"/>
              <a:buNone/>
            </a:pPr>
            <a:r>
              <a:rPr lang="en" sz="1000">
                <a:latin typeface="Times New Roman"/>
                <a:ea typeface="Times New Roman"/>
                <a:cs typeface="Times New Roman"/>
                <a:sym typeface="Times New Roman"/>
              </a:rPr>
              <a:t>Polachek, AJ &amp; Wallace, JE 2018, ‘The paradox of compassionate work: a mixed-methods study of satisfying and fatiguing experiences of animal health care providers’, </a:t>
            </a:r>
            <a:r>
              <a:rPr i="1" lang="en" sz="1000">
                <a:latin typeface="Times New Roman"/>
                <a:ea typeface="Times New Roman"/>
                <a:cs typeface="Times New Roman"/>
                <a:sym typeface="Times New Roman"/>
              </a:rPr>
              <a:t>Anxiety, Stress, &amp; Coping</a:t>
            </a:r>
            <a:r>
              <a:rPr lang="en" sz="1000">
                <a:latin typeface="Times New Roman"/>
                <a:ea typeface="Times New Roman"/>
                <a:cs typeface="Times New Roman"/>
                <a:sym typeface="Times New Roman"/>
              </a:rPr>
              <a:t>, vol. 3, no. 2, pp. 228-243.</a:t>
            </a:r>
            <a:endParaRPr sz="1000">
              <a:latin typeface="Times New Roman"/>
              <a:ea typeface="Times New Roman"/>
              <a:cs typeface="Times New Roman"/>
              <a:sym typeface="Times New Roman"/>
            </a:endParaRPr>
          </a:p>
          <a:p>
            <a:pPr indent="0" lvl="0" marL="0" rtl="0" algn="l">
              <a:lnSpc>
                <a:spcPct val="100000"/>
              </a:lnSpc>
              <a:spcBef>
                <a:spcPts val="1200"/>
              </a:spcBef>
              <a:spcAft>
                <a:spcPts val="0"/>
              </a:spcAft>
              <a:buSzPts val="688"/>
              <a:buNone/>
            </a:pPr>
            <a:r>
              <a:rPr lang="en" sz="1000">
                <a:latin typeface="Times New Roman"/>
                <a:ea typeface="Times New Roman"/>
                <a:cs typeface="Times New Roman"/>
                <a:sym typeface="Times New Roman"/>
              </a:rPr>
              <a:t>Potter, P Dicanbeigi, J Berger, J Norris L, &amp; Olsen S 2010, ‘</a:t>
            </a:r>
            <a:r>
              <a:rPr lang="en" sz="1000">
                <a:latin typeface="Times New Roman"/>
                <a:ea typeface="Times New Roman"/>
                <a:cs typeface="Times New Roman"/>
                <a:sym typeface="Times New Roman"/>
              </a:rPr>
              <a:t>Compassion fatigue and burnout: Prevalence among oncology nurses’, </a:t>
            </a:r>
            <a:r>
              <a:rPr i="1" lang="en" sz="1000">
                <a:latin typeface="Times New Roman"/>
                <a:ea typeface="Times New Roman"/>
                <a:cs typeface="Times New Roman"/>
                <a:sym typeface="Times New Roman"/>
              </a:rPr>
              <a:t>Clinical Journal of Oncology Nursing</a:t>
            </a:r>
            <a:r>
              <a:rPr lang="en" sz="1000">
                <a:latin typeface="Times New Roman"/>
                <a:ea typeface="Times New Roman"/>
                <a:cs typeface="Times New Roman"/>
                <a:sym typeface="Times New Roman"/>
              </a:rPr>
              <a:t>, vol. 14, no. 5, pp. E56.</a:t>
            </a:r>
            <a:endParaRPr sz="1000">
              <a:latin typeface="Times New Roman"/>
              <a:ea typeface="Times New Roman"/>
              <a:cs typeface="Times New Roman"/>
              <a:sym typeface="Times New Roman"/>
            </a:endParaRPr>
          </a:p>
          <a:p>
            <a:pPr indent="0" lvl="0" marL="0" rtl="0" algn="l">
              <a:lnSpc>
                <a:spcPct val="100000"/>
              </a:lnSpc>
              <a:spcBef>
                <a:spcPts val="1200"/>
              </a:spcBef>
              <a:spcAft>
                <a:spcPts val="0"/>
              </a:spcAft>
              <a:buSzPts val="688"/>
              <a:buNone/>
            </a:pPr>
            <a:r>
              <a:rPr lang="en" sz="1000">
                <a:latin typeface="Times New Roman"/>
                <a:ea typeface="Times New Roman"/>
                <a:cs typeface="Times New Roman"/>
                <a:sym typeface="Times New Roman"/>
              </a:rPr>
              <a:t>Seides, R 2010, ‘Should the current DSM-IV-TR definition for PTSD be expanded to include serial and multiple microtraumas as aetiologies?’, </a:t>
            </a:r>
            <a:r>
              <a:rPr i="1" lang="en" sz="1000">
                <a:latin typeface="Times New Roman"/>
                <a:ea typeface="Times New Roman"/>
                <a:cs typeface="Times New Roman"/>
                <a:sym typeface="Times New Roman"/>
              </a:rPr>
              <a:t>Journal of Psychiatric and Mental Health Nursing</a:t>
            </a:r>
            <a:r>
              <a:rPr lang="en" sz="1000">
                <a:latin typeface="Times New Roman"/>
                <a:ea typeface="Times New Roman"/>
                <a:cs typeface="Times New Roman"/>
                <a:sym typeface="Times New Roman"/>
              </a:rPr>
              <a:t>, vol. 17, no. 8, pp. 725–731.</a:t>
            </a:r>
            <a:endParaRPr sz="1000">
              <a:latin typeface="Times New Roman"/>
              <a:ea typeface="Times New Roman"/>
              <a:cs typeface="Times New Roman"/>
              <a:sym typeface="Times New Roman"/>
            </a:endParaRPr>
          </a:p>
          <a:p>
            <a:pPr indent="0" lvl="0" marL="0" rtl="0" algn="l">
              <a:lnSpc>
                <a:spcPct val="100000"/>
              </a:lnSpc>
              <a:spcBef>
                <a:spcPts val="1200"/>
              </a:spcBef>
              <a:spcAft>
                <a:spcPts val="0"/>
              </a:spcAft>
              <a:buSzPts val="688"/>
              <a:buNone/>
            </a:pPr>
            <a:r>
              <a:rPr lang="en" sz="1000">
                <a:latin typeface="Times New Roman"/>
                <a:ea typeface="Times New Roman"/>
                <a:cs typeface="Times New Roman"/>
                <a:sym typeface="Times New Roman"/>
              </a:rPr>
              <a:t>Scotney, R 2017, ‘</a:t>
            </a:r>
            <a:r>
              <a:rPr i="1" lang="en" sz="1000">
                <a:latin typeface="Times New Roman"/>
                <a:ea typeface="Times New Roman"/>
                <a:cs typeface="Times New Roman"/>
                <a:sym typeface="Times New Roman"/>
              </a:rPr>
              <a:t>Occupational Stress &amp; Compassion Fatigue: The effects on workers in animal-related occupations</a:t>
            </a:r>
            <a:r>
              <a:rPr lang="en" sz="1000">
                <a:latin typeface="Times New Roman"/>
                <a:ea typeface="Times New Roman"/>
                <a:cs typeface="Times New Roman"/>
                <a:sym typeface="Times New Roman"/>
              </a:rPr>
              <a:t>’.</a:t>
            </a:r>
            <a:endParaRPr sz="1000">
              <a:latin typeface="Times New Roman"/>
              <a:ea typeface="Times New Roman"/>
              <a:cs typeface="Times New Roman"/>
              <a:sym typeface="Times New Roman"/>
            </a:endParaRPr>
          </a:p>
          <a:p>
            <a:pPr indent="0" lvl="0" marL="0" rtl="0" algn="l">
              <a:lnSpc>
                <a:spcPct val="100000"/>
              </a:lnSpc>
              <a:spcBef>
                <a:spcPts val="1200"/>
              </a:spcBef>
              <a:spcAft>
                <a:spcPts val="0"/>
              </a:spcAft>
              <a:buSzPts val="688"/>
              <a:buNone/>
            </a:pPr>
            <a:r>
              <a:rPr lang="en" sz="1000">
                <a:latin typeface="Times New Roman"/>
                <a:ea typeface="Times New Roman"/>
                <a:cs typeface="Times New Roman"/>
                <a:sym typeface="Times New Roman"/>
              </a:rPr>
              <a:t>Stamm, B 2010, ‘The concise manual for the professional quality of life scale’.</a:t>
            </a:r>
            <a:endParaRPr sz="1000">
              <a:latin typeface="Times New Roman"/>
              <a:ea typeface="Times New Roman"/>
              <a:cs typeface="Times New Roman"/>
              <a:sym typeface="Times New Roman"/>
            </a:endParaRPr>
          </a:p>
          <a:p>
            <a:pPr indent="0" lvl="0" marL="0" rtl="0" algn="l">
              <a:lnSpc>
                <a:spcPct val="100000"/>
              </a:lnSpc>
              <a:spcBef>
                <a:spcPts val="1200"/>
              </a:spcBef>
              <a:spcAft>
                <a:spcPts val="0"/>
              </a:spcAft>
              <a:buSzPts val="688"/>
              <a:buNone/>
            </a:pPr>
            <a:r>
              <a:rPr lang="en" sz="1000">
                <a:latin typeface="Times New Roman"/>
                <a:ea typeface="Times New Roman"/>
                <a:cs typeface="Times New Roman"/>
                <a:sym typeface="Times New Roman"/>
              </a:rPr>
              <a:t>The Center for Victims of Torture 2019, </a:t>
            </a:r>
            <a:r>
              <a:rPr i="1" lang="en" sz="1000">
                <a:latin typeface="Times New Roman"/>
                <a:ea typeface="Times New Roman"/>
                <a:cs typeface="Times New Roman"/>
                <a:sym typeface="Times New Roman"/>
              </a:rPr>
              <a:t>Professional Quality of Life Measure</a:t>
            </a:r>
            <a:r>
              <a:rPr lang="en" sz="1000">
                <a:latin typeface="Times New Roman"/>
                <a:ea typeface="Times New Roman"/>
                <a:cs typeface="Times New Roman"/>
                <a:sym typeface="Times New Roman"/>
              </a:rPr>
              <a:t>, Professional Quality of Life Measure, viewed 1 June 2021, &lt;https://proqol.org/ProQol_Test.html&gt;. </a:t>
            </a:r>
            <a:endParaRPr sz="1000">
              <a:latin typeface="Times New Roman"/>
              <a:ea typeface="Times New Roman"/>
              <a:cs typeface="Times New Roman"/>
              <a:sym typeface="Times New Roman"/>
            </a:endParaRPr>
          </a:p>
          <a:p>
            <a:pPr indent="0" lvl="0" marL="0" rtl="0" algn="l">
              <a:lnSpc>
                <a:spcPct val="100000"/>
              </a:lnSpc>
              <a:spcBef>
                <a:spcPts val="1200"/>
              </a:spcBef>
              <a:spcAft>
                <a:spcPts val="0"/>
              </a:spcAft>
              <a:buClr>
                <a:schemeClr val="dk1"/>
              </a:buClr>
              <a:buSzPts val="688"/>
              <a:buFont typeface="Arial"/>
              <a:buNone/>
            </a:pPr>
            <a:r>
              <a:rPr lang="en" sz="1000">
                <a:latin typeface="Times New Roman"/>
                <a:ea typeface="Times New Roman"/>
                <a:cs typeface="Times New Roman"/>
                <a:sym typeface="Times New Roman"/>
              </a:rPr>
              <a:t>White, B Yeung, P, Chilvers BL &amp; O’Donoghue K 2021, ‘Reducing the “cost of caring” in animal-care professionals: Social work contribution in a pilot education program to address burnout and compassion fatigue’, </a:t>
            </a:r>
            <a:r>
              <a:rPr i="1" lang="en" sz="1000">
                <a:latin typeface="Times New Roman"/>
                <a:ea typeface="Times New Roman"/>
                <a:cs typeface="Times New Roman"/>
                <a:sym typeface="Times New Roman"/>
              </a:rPr>
              <a:t>Journal of Human Behavior in the Social Environment</a:t>
            </a:r>
            <a:r>
              <a:rPr lang="en" sz="1000">
                <a:latin typeface="Times New Roman"/>
                <a:ea typeface="Times New Roman"/>
                <a:cs typeface="Times New Roman"/>
                <a:sym typeface="Times New Roman"/>
              </a:rPr>
              <a:t>, pp. 1-20, DOI: 10.1080/10911359.2020.1822249.</a:t>
            </a:r>
            <a:endParaRPr sz="1000">
              <a:latin typeface="Times New Roman"/>
              <a:ea typeface="Times New Roman"/>
              <a:cs typeface="Times New Roman"/>
              <a:sym typeface="Times New Roman"/>
            </a:endParaRPr>
          </a:p>
          <a:p>
            <a:pPr indent="0" lvl="0" marL="0" rtl="0" algn="l">
              <a:lnSpc>
                <a:spcPct val="100000"/>
              </a:lnSpc>
              <a:spcBef>
                <a:spcPts val="1200"/>
              </a:spcBef>
              <a:spcAft>
                <a:spcPts val="0"/>
              </a:spcAft>
              <a:buClr>
                <a:schemeClr val="dk1"/>
              </a:buClr>
              <a:buSzPts val="688"/>
              <a:buFont typeface="Arial"/>
              <a:buNone/>
            </a:pPr>
            <a:r>
              <a:rPr lang="en" sz="1000">
                <a:latin typeface="Times New Roman"/>
                <a:ea typeface="Times New Roman"/>
                <a:cs typeface="Times New Roman"/>
                <a:sym typeface="Times New Roman"/>
              </a:rPr>
              <a:t>Yeung, P White, B &amp; Chilvers, BL 2017, ‘Exploring Wellness of Wildlife Carers in New Zealand: A Descriptive Study’, Anthrozoös, vol. 30, no. 4, pp. 549–563.</a:t>
            </a:r>
            <a:endParaRPr sz="1000">
              <a:latin typeface="Times New Roman"/>
              <a:ea typeface="Times New Roman"/>
              <a:cs typeface="Times New Roman"/>
              <a:sym typeface="Times New Roman"/>
            </a:endParaRPr>
          </a:p>
          <a:p>
            <a:pPr indent="0" lvl="0" marL="0" rtl="0" algn="l">
              <a:lnSpc>
                <a:spcPct val="100000"/>
              </a:lnSpc>
              <a:spcBef>
                <a:spcPts val="1200"/>
              </a:spcBef>
              <a:spcAft>
                <a:spcPts val="0"/>
              </a:spcAft>
              <a:buSzPts val="688"/>
              <a:buNone/>
            </a:pPr>
            <a:r>
              <a:t/>
            </a:r>
            <a:endParaRPr sz="1000">
              <a:latin typeface="Times New Roman"/>
              <a:ea typeface="Times New Roman"/>
              <a:cs typeface="Times New Roman"/>
              <a:sym typeface="Times New Roman"/>
            </a:endParaRPr>
          </a:p>
          <a:p>
            <a:pPr indent="0" lvl="0" marL="0" rtl="0" algn="l">
              <a:lnSpc>
                <a:spcPct val="100000"/>
              </a:lnSpc>
              <a:spcBef>
                <a:spcPts val="1200"/>
              </a:spcBef>
              <a:spcAft>
                <a:spcPts val="1200"/>
              </a:spcAft>
              <a:buSzPts val="688"/>
              <a:buNone/>
            </a:pPr>
            <a:r>
              <a:t/>
            </a:r>
            <a:endParaRPr sz="1025">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5"/>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Introduction </a:t>
            </a:r>
            <a:endParaRPr/>
          </a:p>
        </p:txBody>
      </p:sp>
      <p:sp>
        <p:nvSpPr>
          <p:cNvPr id="75" name="Google Shape;75;p15"/>
          <p:cNvSpPr txBox="1"/>
          <p:nvPr>
            <p:ph idx="1" type="body"/>
          </p:nvPr>
        </p:nvSpPr>
        <p:spPr>
          <a:xfrm>
            <a:off x="311700" y="1171600"/>
            <a:ext cx="6354000" cy="33972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400">
                <a:latin typeface="Times New Roman"/>
                <a:ea typeface="Times New Roman"/>
                <a:cs typeface="Times New Roman"/>
                <a:sym typeface="Times New Roman"/>
              </a:rPr>
              <a:t>Wildlife </a:t>
            </a:r>
            <a:r>
              <a:rPr lang="en" sz="1400">
                <a:latin typeface="Times New Roman"/>
                <a:ea typeface="Times New Roman"/>
                <a:cs typeface="Times New Roman"/>
                <a:sym typeface="Times New Roman"/>
              </a:rPr>
              <a:t>volunteers</a:t>
            </a:r>
            <a:r>
              <a:rPr lang="en" sz="1400">
                <a:latin typeface="Times New Roman"/>
                <a:ea typeface="Times New Roman"/>
                <a:cs typeface="Times New Roman"/>
                <a:sym typeface="Times New Roman"/>
              </a:rPr>
              <a:t> experience many positive emotions while working with animals, these include self-compassion, compassion satisfaction and happiness (Polachek &amp; Wallace 2018).</a:t>
            </a:r>
            <a:endParaRPr sz="1400">
              <a:latin typeface="Times New Roman"/>
              <a:ea typeface="Times New Roman"/>
              <a:cs typeface="Times New Roman"/>
              <a:sym typeface="Times New Roman"/>
            </a:endParaRPr>
          </a:p>
          <a:p>
            <a:pPr indent="0" lvl="0" marL="0" rtl="0" algn="l">
              <a:spcBef>
                <a:spcPts val="1200"/>
              </a:spcBef>
              <a:spcAft>
                <a:spcPts val="0"/>
              </a:spcAft>
              <a:buNone/>
            </a:pPr>
            <a:r>
              <a:rPr lang="en" sz="1400">
                <a:latin typeface="Times New Roman"/>
                <a:ea typeface="Times New Roman"/>
                <a:cs typeface="Times New Roman"/>
                <a:sym typeface="Times New Roman"/>
              </a:rPr>
              <a:t>Although</a:t>
            </a:r>
            <a:r>
              <a:rPr lang="en" sz="1400">
                <a:latin typeface="Times New Roman"/>
                <a:ea typeface="Times New Roman"/>
                <a:cs typeface="Times New Roman"/>
                <a:sym typeface="Times New Roman"/>
              </a:rPr>
              <a:t> there are many benefits to wildlife volunteering, s</a:t>
            </a:r>
            <a:r>
              <a:rPr lang="en" sz="1400">
                <a:latin typeface="Times New Roman"/>
                <a:ea typeface="Times New Roman"/>
                <a:cs typeface="Times New Roman"/>
                <a:sym typeface="Times New Roman"/>
              </a:rPr>
              <a:t>trong commitment and emotional attachment can lead many wildlife volunteers to put their personal wellbeing at risk (Yeung, White &amp; Chilvers 2017). In addition, t</a:t>
            </a:r>
            <a:r>
              <a:rPr lang="en" sz="1400">
                <a:latin typeface="Times New Roman"/>
                <a:ea typeface="Times New Roman"/>
                <a:cs typeface="Times New Roman"/>
                <a:sym typeface="Times New Roman"/>
              </a:rPr>
              <a:t>he stress from caring and the exposure to distressing situations during rescues can lead to compassion fatigue, burnout and trauma, which if not properly managed can affect emotional and physical health (White et al. 2021).  </a:t>
            </a:r>
            <a:endParaRPr sz="1400">
              <a:latin typeface="Times New Roman"/>
              <a:ea typeface="Times New Roman"/>
              <a:cs typeface="Times New Roman"/>
              <a:sym typeface="Times New Roman"/>
            </a:endParaRPr>
          </a:p>
          <a:p>
            <a:pPr indent="0" lvl="0" marL="0" rtl="0" algn="l">
              <a:spcBef>
                <a:spcPts val="1200"/>
              </a:spcBef>
              <a:spcAft>
                <a:spcPts val="0"/>
              </a:spcAft>
              <a:buNone/>
            </a:pPr>
            <a:r>
              <a:rPr lang="en" sz="1400">
                <a:latin typeface="Times New Roman"/>
                <a:ea typeface="Times New Roman"/>
                <a:cs typeface="Times New Roman"/>
                <a:sym typeface="Times New Roman"/>
              </a:rPr>
              <a:t>Caregivers must be aware of the risk factors, signs, symptoms and management strategies of these health risks so they can address them early and reduce the impact it may have on their lives (Adimando 2018).</a:t>
            </a:r>
            <a:endParaRPr sz="1400">
              <a:latin typeface="Times New Roman"/>
              <a:ea typeface="Times New Roman"/>
              <a:cs typeface="Times New Roman"/>
              <a:sym typeface="Times New Roman"/>
            </a:endParaRPr>
          </a:p>
          <a:p>
            <a:pPr indent="0" lvl="0" marL="0" rtl="0" algn="l">
              <a:spcBef>
                <a:spcPts val="1200"/>
              </a:spcBef>
              <a:spcAft>
                <a:spcPts val="1200"/>
              </a:spcAft>
              <a:buNone/>
            </a:pPr>
            <a:r>
              <a:t/>
            </a:r>
            <a:endParaRPr sz="1300">
              <a:latin typeface="Times New Roman"/>
              <a:ea typeface="Times New Roman"/>
              <a:cs typeface="Times New Roman"/>
              <a:sym typeface="Times New Roman"/>
            </a:endParaRPr>
          </a:p>
        </p:txBody>
      </p:sp>
      <p:pic>
        <p:nvPicPr>
          <p:cNvPr id="76" name="Google Shape;76;p15"/>
          <p:cNvPicPr preferRelativeResize="0"/>
          <p:nvPr/>
        </p:nvPicPr>
        <p:blipFill rotWithShape="1">
          <a:blip r:embed="rId3">
            <a:alphaModFix/>
          </a:blip>
          <a:srcRect b="0" l="23060" r="23877" t="0"/>
          <a:stretch/>
        </p:blipFill>
        <p:spPr>
          <a:xfrm>
            <a:off x="6823025" y="1338625"/>
            <a:ext cx="1962924" cy="24662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6"/>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Risk Factors of Compassion Fatigue, Burnout and Trauma in </a:t>
            </a:r>
            <a:r>
              <a:rPr lang="en"/>
              <a:t>Wildlife</a:t>
            </a:r>
            <a:r>
              <a:rPr lang="en"/>
              <a:t> </a:t>
            </a:r>
            <a:r>
              <a:rPr lang="en"/>
              <a:t>Volunteers</a:t>
            </a:r>
            <a:endParaRPr/>
          </a:p>
        </p:txBody>
      </p:sp>
      <p:sp>
        <p:nvSpPr>
          <p:cNvPr id="82" name="Google Shape;82;p16"/>
          <p:cNvSpPr txBox="1"/>
          <p:nvPr>
            <p:ph idx="1" type="body"/>
          </p:nvPr>
        </p:nvSpPr>
        <p:spPr>
          <a:xfrm>
            <a:off x="311700" y="1453300"/>
            <a:ext cx="8520600" cy="31155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Experiencing a distressing </a:t>
            </a:r>
            <a:r>
              <a:rPr lang="en">
                <a:latin typeface="Times New Roman"/>
                <a:ea typeface="Times New Roman"/>
                <a:cs typeface="Times New Roman"/>
                <a:sym typeface="Times New Roman"/>
              </a:rPr>
              <a:t>situation</a:t>
            </a:r>
            <a:r>
              <a:rPr lang="en">
                <a:latin typeface="Times New Roman"/>
                <a:ea typeface="Times New Roman"/>
                <a:cs typeface="Times New Roman"/>
                <a:sym typeface="Times New Roman"/>
              </a:rPr>
              <a:t> when rescuing an anima</a:t>
            </a:r>
            <a:r>
              <a:rPr lang="en">
                <a:latin typeface="Times New Roman"/>
                <a:ea typeface="Times New Roman"/>
                <a:cs typeface="Times New Roman"/>
                <a:sym typeface="Times New Roman"/>
              </a:rPr>
              <a:t>l</a:t>
            </a:r>
            <a:endParaRPr>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Taking an animal to get </a:t>
            </a:r>
            <a:r>
              <a:rPr lang="en">
                <a:latin typeface="Times New Roman"/>
                <a:ea typeface="Times New Roman"/>
                <a:cs typeface="Times New Roman"/>
                <a:sym typeface="Times New Roman"/>
              </a:rPr>
              <a:t>euthanized</a:t>
            </a:r>
            <a:endParaRPr>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Having an animal in care pass away</a:t>
            </a:r>
            <a:endParaRPr>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Looking after more animals/spending more time volunteering than you can handle</a:t>
            </a:r>
            <a:endParaRPr>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Not adapting volunteering schedule when other aspects of life get overwhelming</a:t>
            </a:r>
            <a:endParaRPr>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Not </a:t>
            </a:r>
            <a:r>
              <a:rPr lang="en">
                <a:latin typeface="Times New Roman"/>
                <a:ea typeface="Times New Roman"/>
                <a:cs typeface="Times New Roman"/>
                <a:sym typeface="Times New Roman"/>
              </a:rPr>
              <a:t>utilising</a:t>
            </a:r>
            <a:r>
              <a:rPr lang="en">
                <a:latin typeface="Times New Roman"/>
                <a:ea typeface="Times New Roman"/>
                <a:cs typeface="Times New Roman"/>
                <a:sym typeface="Times New Roman"/>
              </a:rPr>
              <a:t> </a:t>
            </a:r>
            <a:r>
              <a:rPr lang="en">
                <a:latin typeface="Times New Roman"/>
                <a:ea typeface="Times New Roman"/>
                <a:cs typeface="Times New Roman"/>
                <a:sym typeface="Times New Roman"/>
              </a:rPr>
              <a:t>social</a:t>
            </a:r>
            <a:r>
              <a:rPr lang="en">
                <a:latin typeface="Times New Roman"/>
                <a:ea typeface="Times New Roman"/>
                <a:cs typeface="Times New Roman"/>
                <a:sym typeface="Times New Roman"/>
              </a:rPr>
              <a:t> and </a:t>
            </a:r>
            <a:r>
              <a:rPr lang="en">
                <a:latin typeface="Times New Roman"/>
                <a:ea typeface="Times New Roman"/>
                <a:cs typeface="Times New Roman"/>
                <a:sym typeface="Times New Roman"/>
              </a:rPr>
              <a:t>emotional</a:t>
            </a:r>
            <a:r>
              <a:rPr lang="en">
                <a:latin typeface="Times New Roman"/>
                <a:ea typeface="Times New Roman"/>
                <a:cs typeface="Times New Roman"/>
                <a:sym typeface="Times New Roman"/>
              </a:rPr>
              <a:t> supports </a:t>
            </a:r>
            <a:endParaRPr>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7"/>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is Compassion Fatigue (CF)?</a:t>
            </a:r>
            <a:endParaRPr/>
          </a:p>
        </p:txBody>
      </p:sp>
      <p:sp>
        <p:nvSpPr>
          <p:cNvPr id="88" name="Google Shape;88;p17"/>
          <p:cNvSpPr txBox="1"/>
          <p:nvPr>
            <p:ph idx="1" type="body"/>
          </p:nvPr>
        </p:nvSpPr>
        <p:spPr>
          <a:xfrm>
            <a:off x="311700" y="1171675"/>
            <a:ext cx="3999900" cy="3397200"/>
          </a:xfrm>
          <a:prstGeom prst="rect">
            <a:avLst/>
          </a:prstGeom>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latin typeface="Times New Roman"/>
                <a:ea typeface="Times New Roman"/>
                <a:cs typeface="Times New Roman"/>
                <a:sym typeface="Times New Roman"/>
              </a:rPr>
              <a:t>Compassion fatigue is defined as “a state of exhaustion and dysfunction - biologically, psychologically, and socially - as a result of prolonged exposure to compassion stress and all that it evokes” (Figley 1995, p. 253). </a:t>
            </a:r>
            <a:endParaRPr>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a:latin typeface="Times New Roman"/>
                <a:ea typeface="Times New Roman"/>
                <a:cs typeface="Times New Roman"/>
                <a:sym typeface="Times New Roman"/>
              </a:rPr>
              <a:t>Compassion fatigue is the </a:t>
            </a:r>
            <a:r>
              <a:rPr lang="en">
                <a:latin typeface="Times New Roman"/>
                <a:ea typeface="Times New Roman"/>
                <a:cs typeface="Times New Roman"/>
                <a:sym typeface="Times New Roman"/>
              </a:rPr>
              <a:t>result</a:t>
            </a:r>
            <a:r>
              <a:rPr lang="en">
                <a:latin typeface="Times New Roman"/>
                <a:ea typeface="Times New Roman"/>
                <a:cs typeface="Times New Roman"/>
                <a:sym typeface="Times New Roman"/>
              </a:rPr>
              <a:t> of being exposed to highly distressing situations such as high animal death rates and euthanasisia.</a:t>
            </a:r>
            <a:endParaRPr b="1">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a:latin typeface="Times New Roman"/>
                <a:ea typeface="Times New Roman"/>
                <a:cs typeface="Times New Roman"/>
                <a:sym typeface="Times New Roman"/>
              </a:rPr>
              <a:t>Compassion fatigue can lead to a declined level of care and compassion due to increased stress, feelings of confusion and helplessness (Caro 2019). </a:t>
            </a:r>
            <a:endParaRPr>
              <a:latin typeface="Times New Roman"/>
              <a:ea typeface="Times New Roman"/>
              <a:cs typeface="Times New Roman"/>
              <a:sym typeface="Times New Roman"/>
            </a:endParaRPr>
          </a:p>
        </p:txBody>
      </p:sp>
      <p:sp>
        <p:nvSpPr>
          <p:cNvPr id="89" name="Google Shape;89;p17"/>
          <p:cNvSpPr txBox="1"/>
          <p:nvPr>
            <p:ph idx="2" type="body"/>
          </p:nvPr>
        </p:nvSpPr>
        <p:spPr>
          <a:xfrm>
            <a:off x="4832400" y="1058225"/>
            <a:ext cx="3999900" cy="3397200"/>
          </a:xfrm>
          <a:prstGeom prst="rect">
            <a:avLst/>
          </a:prstGeom>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100">
                <a:latin typeface="Times New Roman"/>
                <a:ea typeface="Times New Roman"/>
                <a:cs typeface="Times New Roman"/>
                <a:sym typeface="Times New Roman"/>
              </a:rPr>
              <a:t>I</a:t>
            </a:r>
            <a:r>
              <a:rPr b="1" lang="en" sz="1100">
                <a:latin typeface="Times New Roman"/>
                <a:ea typeface="Times New Roman"/>
                <a:cs typeface="Times New Roman"/>
                <a:sym typeface="Times New Roman"/>
              </a:rPr>
              <a:t>t is important to identify compassion fatigue early so that it can be addressed, signs and symptoms of CF include:</a:t>
            </a:r>
            <a:endParaRPr b="1" sz="1100">
              <a:latin typeface="Times New Roman"/>
              <a:ea typeface="Times New Roman"/>
              <a:cs typeface="Times New Roman"/>
              <a:sym typeface="Times New Roman"/>
            </a:endParaRPr>
          </a:p>
          <a:p>
            <a:pPr indent="-298450" lvl="0" marL="457200" rtl="0" algn="l">
              <a:lnSpc>
                <a:spcPct val="115000"/>
              </a:lnSpc>
              <a:spcBef>
                <a:spcPts val="0"/>
              </a:spcBef>
              <a:spcAft>
                <a:spcPts val="0"/>
              </a:spcAft>
              <a:buSzPts val="1100"/>
              <a:buFont typeface="Times New Roman"/>
              <a:buChar char="●"/>
            </a:pPr>
            <a:r>
              <a:rPr lang="en" sz="1100">
                <a:latin typeface="Times New Roman"/>
                <a:ea typeface="Times New Roman"/>
                <a:cs typeface="Times New Roman"/>
                <a:sym typeface="Times New Roman"/>
              </a:rPr>
              <a:t>Absenteeism or presenteeism (engaging in activities when unwell or at an abnormally low level) </a:t>
            </a:r>
            <a:endParaRPr sz="1100">
              <a:latin typeface="Times New Roman"/>
              <a:ea typeface="Times New Roman"/>
              <a:cs typeface="Times New Roman"/>
              <a:sym typeface="Times New Roman"/>
            </a:endParaRPr>
          </a:p>
          <a:p>
            <a:pPr indent="-298450" lvl="0" marL="457200" rtl="0" algn="l">
              <a:lnSpc>
                <a:spcPct val="115000"/>
              </a:lnSpc>
              <a:spcBef>
                <a:spcPts val="0"/>
              </a:spcBef>
              <a:spcAft>
                <a:spcPts val="0"/>
              </a:spcAft>
              <a:buSzPts val="1100"/>
              <a:buFont typeface="Times New Roman"/>
              <a:buChar char="●"/>
            </a:pPr>
            <a:r>
              <a:rPr lang="en" sz="1100">
                <a:latin typeface="Times New Roman"/>
                <a:ea typeface="Times New Roman"/>
                <a:cs typeface="Times New Roman"/>
                <a:sym typeface="Times New Roman"/>
              </a:rPr>
              <a:t>Decrease in effectiveness and quality of work </a:t>
            </a:r>
            <a:endParaRPr sz="1100">
              <a:latin typeface="Times New Roman"/>
              <a:ea typeface="Times New Roman"/>
              <a:cs typeface="Times New Roman"/>
              <a:sym typeface="Times New Roman"/>
            </a:endParaRPr>
          </a:p>
          <a:p>
            <a:pPr indent="-298450" lvl="0" marL="457200" rtl="0" algn="l">
              <a:lnSpc>
                <a:spcPct val="115000"/>
              </a:lnSpc>
              <a:spcBef>
                <a:spcPts val="0"/>
              </a:spcBef>
              <a:spcAft>
                <a:spcPts val="0"/>
              </a:spcAft>
              <a:buSzPts val="1100"/>
              <a:buFont typeface="Times New Roman"/>
              <a:buChar char="●"/>
            </a:pPr>
            <a:r>
              <a:rPr lang="en" sz="1100">
                <a:latin typeface="Times New Roman"/>
                <a:ea typeface="Times New Roman"/>
                <a:cs typeface="Times New Roman"/>
                <a:sym typeface="Times New Roman"/>
              </a:rPr>
              <a:t>Mood swings</a:t>
            </a:r>
            <a:endParaRPr sz="1100">
              <a:latin typeface="Times New Roman"/>
              <a:ea typeface="Times New Roman"/>
              <a:cs typeface="Times New Roman"/>
              <a:sym typeface="Times New Roman"/>
            </a:endParaRPr>
          </a:p>
          <a:p>
            <a:pPr indent="-298450" lvl="0" marL="457200" rtl="0" algn="l">
              <a:lnSpc>
                <a:spcPct val="115000"/>
              </a:lnSpc>
              <a:spcBef>
                <a:spcPts val="0"/>
              </a:spcBef>
              <a:spcAft>
                <a:spcPts val="0"/>
              </a:spcAft>
              <a:buSzPts val="1100"/>
              <a:buFont typeface="Times New Roman"/>
              <a:buChar char="●"/>
            </a:pPr>
            <a:r>
              <a:rPr lang="en" sz="1100">
                <a:latin typeface="Times New Roman"/>
                <a:ea typeface="Times New Roman"/>
                <a:cs typeface="Times New Roman"/>
                <a:sym typeface="Times New Roman"/>
              </a:rPr>
              <a:t>Excessive complaining </a:t>
            </a:r>
            <a:endParaRPr sz="1100">
              <a:latin typeface="Times New Roman"/>
              <a:ea typeface="Times New Roman"/>
              <a:cs typeface="Times New Roman"/>
              <a:sym typeface="Times New Roman"/>
            </a:endParaRPr>
          </a:p>
          <a:p>
            <a:pPr indent="-298450" lvl="0" marL="457200" rtl="0" algn="l">
              <a:lnSpc>
                <a:spcPct val="115000"/>
              </a:lnSpc>
              <a:spcBef>
                <a:spcPts val="0"/>
              </a:spcBef>
              <a:spcAft>
                <a:spcPts val="0"/>
              </a:spcAft>
              <a:buSzPts val="1100"/>
              <a:buFont typeface="Times New Roman"/>
              <a:buChar char="●"/>
            </a:pPr>
            <a:r>
              <a:rPr lang="en" sz="1100">
                <a:latin typeface="Times New Roman"/>
                <a:ea typeface="Times New Roman"/>
                <a:cs typeface="Times New Roman"/>
                <a:sym typeface="Times New Roman"/>
              </a:rPr>
              <a:t>Emotional outbursts </a:t>
            </a:r>
            <a:endParaRPr sz="1100">
              <a:latin typeface="Times New Roman"/>
              <a:ea typeface="Times New Roman"/>
              <a:cs typeface="Times New Roman"/>
              <a:sym typeface="Times New Roman"/>
            </a:endParaRPr>
          </a:p>
          <a:p>
            <a:pPr indent="-298450" lvl="0" marL="457200" rtl="0" algn="l">
              <a:lnSpc>
                <a:spcPct val="115000"/>
              </a:lnSpc>
              <a:spcBef>
                <a:spcPts val="0"/>
              </a:spcBef>
              <a:spcAft>
                <a:spcPts val="0"/>
              </a:spcAft>
              <a:buClr>
                <a:schemeClr val="accent5"/>
              </a:buClr>
              <a:buSzPts val="1100"/>
              <a:buFont typeface="Times New Roman"/>
              <a:buChar char="●"/>
            </a:pPr>
            <a:r>
              <a:rPr lang="en" sz="1100">
                <a:solidFill>
                  <a:schemeClr val="accent5"/>
                </a:solidFill>
                <a:latin typeface="Times New Roman"/>
                <a:ea typeface="Times New Roman"/>
                <a:cs typeface="Times New Roman"/>
                <a:sym typeface="Times New Roman"/>
              </a:rPr>
              <a:t>Feelings of powerlessness </a:t>
            </a:r>
            <a:endParaRPr sz="1100">
              <a:solidFill>
                <a:schemeClr val="accent5"/>
              </a:solidFill>
              <a:latin typeface="Times New Roman"/>
              <a:ea typeface="Times New Roman"/>
              <a:cs typeface="Times New Roman"/>
              <a:sym typeface="Times New Roman"/>
            </a:endParaRPr>
          </a:p>
          <a:p>
            <a:pPr indent="-298450" lvl="0" marL="457200" rtl="0" algn="l">
              <a:lnSpc>
                <a:spcPct val="115000"/>
              </a:lnSpc>
              <a:spcBef>
                <a:spcPts val="0"/>
              </a:spcBef>
              <a:spcAft>
                <a:spcPts val="0"/>
              </a:spcAft>
              <a:buClr>
                <a:schemeClr val="accent5"/>
              </a:buClr>
              <a:buSzPts val="1100"/>
              <a:buFont typeface="Times New Roman"/>
              <a:buChar char="●"/>
            </a:pPr>
            <a:r>
              <a:rPr lang="en" sz="1100">
                <a:solidFill>
                  <a:schemeClr val="accent5"/>
                </a:solidFill>
                <a:latin typeface="Times New Roman"/>
                <a:ea typeface="Times New Roman"/>
                <a:cs typeface="Times New Roman"/>
                <a:sym typeface="Times New Roman"/>
              </a:rPr>
              <a:t>Distancing and isolating self from others</a:t>
            </a:r>
            <a:endParaRPr sz="1100">
              <a:solidFill>
                <a:schemeClr val="accent5"/>
              </a:solidFill>
              <a:latin typeface="Times New Roman"/>
              <a:ea typeface="Times New Roman"/>
              <a:cs typeface="Times New Roman"/>
              <a:sym typeface="Times New Roman"/>
            </a:endParaRPr>
          </a:p>
          <a:p>
            <a:pPr indent="-298450" lvl="0" marL="457200" rtl="0" algn="l">
              <a:lnSpc>
                <a:spcPct val="115000"/>
              </a:lnSpc>
              <a:spcBef>
                <a:spcPts val="0"/>
              </a:spcBef>
              <a:spcAft>
                <a:spcPts val="0"/>
              </a:spcAft>
              <a:buSzPts val="1100"/>
              <a:buFont typeface="Times New Roman"/>
              <a:buChar char="●"/>
            </a:pPr>
            <a:r>
              <a:rPr lang="en" sz="1100">
                <a:latin typeface="Times New Roman"/>
                <a:ea typeface="Times New Roman"/>
                <a:cs typeface="Times New Roman"/>
                <a:sym typeface="Times New Roman"/>
              </a:rPr>
              <a:t>Anger</a:t>
            </a:r>
            <a:endParaRPr sz="1100">
              <a:latin typeface="Times New Roman"/>
              <a:ea typeface="Times New Roman"/>
              <a:cs typeface="Times New Roman"/>
              <a:sym typeface="Times New Roman"/>
            </a:endParaRPr>
          </a:p>
          <a:p>
            <a:pPr indent="-298450" lvl="0" marL="457200" rtl="0" algn="l">
              <a:lnSpc>
                <a:spcPct val="115000"/>
              </a:lnSpc>
              <a:spcBef>
                <a:spcPts val="0"/>
              </a:spcBef>
              <a:spcAft>
                <a:spcPts val="0"/>
              </a:spcAft>
              <a:buSzPts val="1100"/>
              <a:buFont typeface="Times New Roman"/>
              <a:buChar char="●"/>
            </a:pPr>
            <a:r>
              <a:rPr lang="en" sz="1100">
                <a:latin typeface="Times New Roman"/>
                <a:ea typeface="Times New Roman"/>
                <a:cs typeface="Times New Roman"/>
                <a:sym typeface="Times New Roman"/>
              </a:rPr>
              <a:t>Sadness</a:t>
            </a:r>
            <a:endParaRPr sz="1100">
              <a:latin typeface="Times New Roman"/>
              <a:ea typeface="Times New Roman"/>
              <a:cs typeface="Times New Roman"/>
              <a:sym typeface="Times New Roman"/>
            </a:endParaRPr>
          </a:p>
          <a:p>
            <a:pPr indent="-298450" lvl="0" marL="457200" rtl="0" algn="l">
              <a:lnSpc>
                <a:spcPct val="115000"/>
              </a:lnSpc>
              <a:spcBef>
                <a:spcPts val="0"/>
              </a:spcBef>
              <a:spcAft>
                <a:spcPts val="0"/>
              </a:spcAft>
              <a:buSzPts val="1100"/>
              <a:buFont typeface="Times New Roman"/>
              <a:buChar char="●"/>
            </a:pPr>
            <a:r>
              <a:rPr lang="en" sz="1100">
                <a:latin typeface="Times New Roman"/>
                <a:ea typeface="Times New Roman"/>
                <a:cs typeface="Times New Roman"/>
                <a:sym typeface="Times New Roman"/>
              </a:rPr>
              <a:t>Irritability</a:t>
            </a:r>
            <a:endParaRPr sz="1100">
              <a:latin typeface="Times New Roman"/>
              <a:ea typeface="Times New Roman"/>
              <a:cs typeface="Times New Roman"/>
              <a:sym typeface="Times New Roman"/>
            </a:endParaRPr>
          </a:p>
          <a:p>
            <a:pPr indent="-298450" lvl="0" marL="457200" rtl="0" algn="l">
              <a:lnSpc>
                <a:spcPct val="115000"/>
              </a:lnSpc>
              <a:spcBef>
                <a:spcPts val="0"/>
              </a:spcBef>
              <a:spcAft>
                <a:spcPts val="0"/>
              </a:spcAft>
              <a:buSzPts val="1100"/>
              <a:buFont typeface="Times New Roman"/>
              <a:buChar char="●"/>
            </a:pPr>
            <a:r>
              <a:rPr lang="en" sz="1100">
                <a:latin typeface="Times New Roman"/>
                <a:ea typeface="Times New Roman"/>
                <a:cs typeface="Times New Roman"/>
                <a:sym typeface="Times New Roman"/>
              </a:rPr>
              <a:t>Guilt</a:t>
            </a:r>
            <a:endParaRPr sz="1100">
              <a:latin typeface="Times New Roman"/>
              <a:ea typeface="Times New Roman"/>
              <a:cs typeface="Times New Roman"/>
              <a:sym typeface="Times New Roman"/>
            </a:endParaRPr>
          </a:p>
          <a:p>
            <a:pPr indent="-298450" lvl="0" marL="457200" rtl="0" algn="l">
              <a:lnSpc>
                <a:spcPct val="115000"/>
              </a:lnSpc>
              <a:spcBef>
                <a:spcPts val="0"/>
              </a:spcBef>
              <a:spcAft>
                <a:spcPts val="0"/>
              </a:spcAft>
              <a:buSzPts val="1100"/>
              <a:buFont typeface="Times New Roman"/>
              <a:buChar char="●"/>
            </a:pPr>
            <a:r>
              <a:rPr lang="en" sz="1100">
                <a:latin typeface="Times New Roman"/>
                <a:ea typeface="Times New Roman"/>
                <a:cs typeface="Times New Roman"/>
                <a:sym typeface="Times New Roman"/>
              </a:rPr>
              <a:t>Sleep disturbances</a:t>
            </a:r>
            <a:endParaRPr sz="1100">
              <a:latin typeface="Times New Roman"/>
              <a:ea typeface="Times New Roman"/>
              <a:cs typeface="Times New Roman"/>
              <a:sym typeface="Times New Roman"/>
            </a:endParaRPr>
          </a:p>
          <a:p>
            <a:pPr indent="-298450" lvl="0" marL="457200" rtl="0" algn="l">
              <a:lnSpc>
                <a:spcPct val="115000"/>
              </a:lnSpc>
              <a:spcBef>
                <a:spcPts val="0"/>
              </a:spcBef>
              <a:spcAft>
                <a:spcPts val="0"/>
              </a:spcAft>
              <a:buSzPts val="1100"/>
              <a:buFont typeface="Times New Roman"/>
              <a:buChar char="●"/>
            </a:pPr>
            <a:r>
              <a:rPr lang="en" sz="1100">
                <a:latin typeface="Times New Roman"/>
                <a:ea typeface="Times New Roman"/>
                <a:cs typeface="Times New Roman"/>
                <a:sym typeface="Times New Roman"/>
              </a:rPr>
              <a:t>Concentration problems </a:t>
            </a:r>
            <a:endParaRPr sz="1100">
              <a:latin typeface="Times New Roman"/>
              <a:ea typeface="Times New Roman"/>
              <a:cs typeface="Times New Roman"/>
              <a:sym typeface="Times New Roman"/>
            </a:endParaRPr>
          </a:p>
          <a:p>
            <a:pPr indent="-298450" lvl="0" marL="457200" rtl="0" algn="l">
              <a:lnSpc>
                <a:spcPct val="115000"/>
              </a:lnSpc>
              <a:spcBef>
                <a:spcPts val="0"/>
              </a:spcBef>
              <a:spcAft>
                <a:spcPts val="0"/>
              </a:spcAft>
              <a:buClr>
                <a:schemeClr val="accent5"/>
              </a:buClr>
              <a:buSzPts val="1100"/>
              <a:buFont typeface="Times New Roman"/>
              <a:buChar char="●"/>
            </a:pPr>
            <a:r>
              <a:rPr lang="en" sz="1100">
                <a:solidFill>
                  <a:schemeClr val="accent5"/>
                </a:solidFill>
                <a:latin typeface="Times New Roman"/>
                <a:ea typeface="Times New Roman"/>
                <a:cs typeface="Times New Roman"/>
                <a:sym typeface="Times New Roman"/>
              </a:rPr>
              <a:t>Fatigue </a:t>
            </a:r>
            <a:endParaRPr sz="1100">
              <a:solidFill>
                <a:schemeClr val="accent5"/>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100">
              <a:solidFill>
                <a:schemeClr val="accent5"/>
              </a:solidFill>
              <a:latin typeface="Times New Roman"/>
              <a:ea typeface="Times New Roman"/>
              <a:cs typeface="Times New Roman"/>
              <a:sym typeface="Times New Roman"/>
            </a:endParaRPr>
          </a:p>
        </p:txBody>
      </p:sp>
      <p:sp>
        <p:nvSpPr>
          <p:cNvPr id="90" name="Google Shape;90;p17"/>
          <p:cNvSpPr txBox="1"/>
          <p:nvPr/>
        </p:nvSpPr>
        <p:spPr>
          <a:xfrm>
            <a:off x="3507000" y="4682325"/>
            <a:ext cx="5637000" cy="515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000">
                <a:solidFill>
                  <a:schemeClr val="dk1"/>
                </a:solidFill>
                <a:latin typeface="Times New Roman"/>
                <a:ea typeface="Times New Roman"/>
                <a:cs typeface="Times New Roman"/>
                <a:sym typeface="Times New Roman"/>
              </a:rPr>
              <a:t>(Adimando 2018;  Ericson‐Lidman &amp; Strandberg 2007; Levitt &amp; Gezinski 2020; Lloyd &amp; Campion 2017 )</a:t>
            </a:r>
            <a:endParaRPr sz="10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 sz="1000">
                <a:solidFill>
                  <a:schemeClr val="accent5"/>
                </a:solidFill>
                <a:latin typeface="Times New Roman"/>
                <a:ea typeface="Times New Roman"/>
                <a:cs typeface="Times New Roman"/>
                <a:sym typeface="Times New Roman"/>
              </a:rPr>
              <a:t>*Early signs and symptoms* </a:t>
            </a:r>
            <a:r>
              <a:rPr lang="en" sz="1000">
                <a:solidFill>
                  <a:schemeClr val="dk1"/>
                </a:solidFill>
                <a:latin typeface="Times New Roman"/>
                <a:ea typeface="Times New Roman"/>
                <a:cs typeface="Times New Roman"/>
                <a:sym typeface="Times New Roman"/>
              </a:rPr>
              <a:t>(Ekstedt &amp; Fagerberg 2005; Ericson‐Lidman &amp; Strandberg  2007)</a:t>
            </a:r>
            <a:endParaRPr sz="1000">
              <a:solidFill>
                <a:schemeClr val="dk1"/>
              </a:solidFill>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8"/>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is Burnout?</a:t>
            </a:r>
            <a:endParaRPr/>
          </a:p>
        </p:txBody>
      </p:sp>
      <p:sp>
        <p:nvSpPr>
          <p:cNvPr id="96" name="Google Shape;96;p18"/>
          <p:cNvSpPr txBox="1"/>
          <p:nvPr>
            <p:ph idx="1" type="body"/>
          </p:nvPr>
        </p:nvSpPr>
        <p:spPr>
          <a:xfrm>
            <a:off x="311700" y="1000675"/>
            <a:ext cx="4211400" cy="3568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sz="1200">
              <a:latin typeface="Times New Roman"/>
              <a:ea typeface="Times New Roman"/>
              <a:cs typeface="Times New Roman"/>
              <a:sym typeface="Times New Roman"/>
            </a:endParaRPr>
          </a:p>
          <a:p>
            <a:pPr indent="0" lvl="0" marL="0" rtl="0" algn="l">
              <a:spcBef>
                <a:spcPts val="0"/>
              </a:spcBef>
              <a:spcAft>
                <a:spcPts val="0"/>
              </a:spcAft>
              <a:buNone/>
            </a:pPr>
            <a:r>
              <a:rPr lang="en" sz="1200">
                <a:latin typeface="Times New Roman"/>
                <a:ea typeface="Times New Roman"/>
                <a:cs typeface="Times New Roman"/>
                <a:sym typeface="Times New Roman"/>
              </a:rPr>
              <a:t>Burnout occurs when exposed to constant emotional pressure and excessive workload and is a gradual development initiated by long-term emotional exhaustion (Caro 2019). </a:t>
            </a:r>
            <a:endParaRPr sz="1200">
              <a:latin typeface="Times New Roman"/>
              <a:ea typeface="Times New Roman"/>
              <a:cs typeface="Times New Roman"/>
              <a:sym typeface="Times New Roman"/>
            </a:endParaRPr>
          </a:p>
          <a:p>
            <a:pPr indent="0" lvl="0" marL="0" rtl="0" algn="l">
              <a:spcBef>
                <a:spcPts val="1200"/>
              </a:spcBef>
              <a:spcAft>
                <a:spcPts val="0"/>
              </a:spcAft>
              <a:buNone/>
            </a:pPr>
            <a:r>
              <a:rPr lang="en" sz="1200">
                <a:latin typeface="Times New Roman"/>
                <a:ea typeface="Times New Roman"/>
                <a:cs typeface="Times New Roman"/>
                <a:sym typeface="Times New Roman"/>
              </a:rPr>
              <a:t>Burnout is defined as </a:t>
            </a:r>
            <a:r>
              <a:rPr lang="en" sz="1200">
                <a:latin typeface="Times New Roman"/>
                <a:ea typeface="Times New Roman"/>
                <a:cs typeface="Times New Roman"/>
                <a:sym typeface="Times New Roman"/>
              </a:rPr>
              <a:t>feelings</a:t>
            </a:r>
            <a:r>
              <a:rPr lang="en" sz="1200">
                <a:latin typeface="Times New Roman"/>
                <a:ea typeface="Times New Roman"/>
                <a:cs typeface="Times New Roman"/>
                <a:sym typeface="Times New Roman"/>
              </a:rPr>
              <a:t> of </a:t>
            </a:r>
            <a:r>
              <a:rPr lang="en" sz="1200">
                <a:latin typeface="Times New Roman"/>
                <a:ea typeface="Times New Roman"/>
                <a:cs typeface="Times New Roman"/>
                <a:sym typeface="Times New Roman"/>
              </a:rPr>
              <a:t>exhaustion</a:t>
            </a:r>
            <a:r>
              <a:rPr lang="en" sz="1200">
                <a:latin typeface="Times New Roman"/>
                <a:ea typeface="Times New Roman"/>
                <a:cs typeface="Times New Roman"/>
                <a:sym typeface="Times New Roman"/>
              </a:rPr>
              <a:t>, </a:t>
            </a:r>
            <a:r>
              <a:rPr lang="en" sz="1200">
                <a:latin typeface="Times New Roman"/>
                <a:ea typeface="Times New Roman"/>
                <a:cs typeface="Times New Roman"/>
                <a:sym typeface="Times New Roman"/>
              </a:rPr>
              <a:t>cynicism and inefficacy (Maslach 2003).</a:t>
            </a:r>
            <a:endParaRPr sz="1200">
              <a:latin typeface="Times New Roman"/>
              <a:ea typeface="Times New Roman"/>
              <a:cs typeface="Times New Roman"/>
              <a:sym typeface="Times New Roman"/>
            </a:endParaRPr>
          </a:p>
          <a:p>
            <a:pPr indent="0" lvl="0" marL="0" rtl="0" algn="l">
              <a:spcBef>
                <a:spcPts val="1200"/>
              </a:spcBef>
              <a:spcAft>
                <a:spcPts val="0"/>
              </a:spcAft>
              <a:buClr>
                <a:schemeClr val="dk1"/>
              </a:buClr>
              <a:buSzPts val="1100"/>
              <a:buFont typeface="Arial"/>
              <a:buNone/>
            </a:pPr>
            <a:r>
              <a:rPr lang="en" sz="1200">
                <a:latin typeface="Times New Roman"/>
                <a:ea typeface="Times New Roman"/>
                <a:cs typeface="Times New Roman"/>
                <a:sym typeface="Times New Roman"/>
              </a:rPr>
              <a:t>A study that explored the feelings of people who experienced burnout stated that ‘the intense focus on their duties made them blind and deaf to influences or warning signs from their bodies, their colleagues or family [and] sometimes their ill-being was obvious, even to a complete stranger’ (Ekstedt &amp; Fagerber 2005, p. 63).</a:t>
            </a:r>
            <a:endParaRPr b="1" sz="1200">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t/>
            </a:r>
            <a:endParaRPr b="1" sz="1200">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 sz="1200">
                <a:latin typeface="Times New Roman"/>
                <a:ea typeface="Times New Roman"/>
                <a:cs typeface="Times New Roman"/>
                <a:sym typeface="Times New Roman"/>
              </a:rPr>
              <a:t>It is important to recognise the early signs of burnout to assist in preventing it before it can further develop (Ekstedt &amp; Fagerber 2005).</a:t>
            </a:r>
            <a:endParaRPr sz="1200">
              <a:latin typeface="Times New Roman"/>
              <a:ea typeface="Times New Roman"/>
              <a:cs typeface="Times New Roman"/>
              <a:sym typeface="Times New Roman"/>
            </a:endParaRPr>
          </a:p>
          <a:p>
            <a:pPr indent="0" lvl="0" marL="0" rtl="0" algn="l">
              <a:spcBef>
                <a:spcPts val="0"/>
              </a:spcBef>
              <a:spcAft>
                <a:spcPts val="0"/>
              </a:spcAft>
              <a:buNone/>
            </a:pPr>
            <a:r>
              <a:t/>
            </a:r>
            <a:endParaRPr sz="1200">
              <a:latin typeface="Times New Roman"/>
              <a:ea typeface="Times New Roman"/>
              <a:cs typeface="Times New Roman"/>
              <a:sym typeface="Times New Roman"/>
            </a:endParaRPr>
          </a:p>
          <a:p>
            <a:pPr indent="0" lvl="0" marL="0" rtl="0" algn="l">
              <a:spcBef>
                <a:spcPts val="1200"/>
              </a:spcBef>
              <a:spcAft>
                <a:spcPts val="0"/>
              </a:spcAft>
              <a:buNone/>
            </a:pPr>
            <a:r>
              <a:t/>
            </a:r>
            <a:endParaRPr sz="1200">
              <a:latin typeface="Times New Roman"/>
              <a:ea typeface="Times New Roman"/>
              <a:cs typeface="Times New Roman"/>
              <a:sym typeface="Times New Roman"/>
            </a:endParaRPr>
          </a:p>
          <a:p>
            <a:pPr indent="0" lvl="0" marL="0" rtl="0" algn="l">
              <a:spcBef>
                <a:spcPts val="1200"/>
              </a:spcBef>
              <a:spcAft>
                <a:spcPts val="1200"/>
              </a:spcAft>
              <a:buNone/>
            </a:pPr>
            <a:r>
              <a:t/>
            </a:r>
            <a:endParaRPr sz="1200">
              <a:latin typeface="Times New Roman"/>
              <a:ea typeface="Times New Roman"/>
              <a:cs typeface="Times New Roman"/>
              <a:sym typeface="Times New Roman"/>
            </a:endParaRPr>
          </a:p>
        </p:txBody>
      </p:sp>
      <p:sp>
        <p:nvSpPr>
          <p:cNvPr id="97" name="Google Shape;97;p18"/>
          <p:cNvSpPr txBox="1"/>
          <p:nvPr>
            <p:ph idx="2" type="body"/>
          </p:nvPr>
        </p:nvSpPr>
        <p:spPr>
          <a:xfrm>
            <a:off x="4888825" y="1000675"/>
            <a:ext cx="3999900" cy="4051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latin typeface="Times New Roman"/>
                <a:ea typeface="Times New Roman"/>
                <a:cs typeface="Times New Roman"/>
                <a:sym typeface="Times New Roman"/>
              </a:rPr>
              <a:t>Signs and Symptoms</a:t>
            </a:r>
            <a:r>
              <a:rPr b="1" lang="en" sz="1200">
                <a:latin typeface="Times New Roman"/>
                <a:ea typeface="Times New Roman"/>
                <a:cs typeface="Times New Roman"/>
                <a:sym typeface="Times New Roman"/>
              </a:rPr>
              <a:t>: </a:t>
            </a:r>
            <a:endParaRPr b="1" sz="1200">
              <a:latin typeface="Times New Roman"/>
              <a:ea typeface="Times New Roman"/>
              <a:cs typeface="Times New Roman"/>
              <a:sym typeface="Times New Roman"/>
            </a:endParaRPr>
          </a:p>
          <a:p>
            <a:pPr indent="-304800" lvl="0" marL="457200" rtl="0" algn="l">
              <a:spcBef>
                <a:spcPts val="1200"/>
              </a:spcBef>
              <a:spcAft>
                <a:spcPts val="0"/>
              </a:spcAft>
              <a:buSzPts val="1200"/>
              <a:buFont typeface="Times New Roman"/>
              <a:buChar char="●"/>
            </a:pPr>
            <a:r>
              <a:rPr lang="en" sz="1200">
                <a:latin typeface="Times New Roman"/>
                <a:ea typeface="Times New Roman"/>
                <a:cs typeface="Times New Roman"/>
                <a:sym typeface="Times New Roman"/>
              </a:rPr>
              <a:t>Absenteeism </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Decrease in effectiveness and quality of work </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Emotional exhaustion </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A reduced sense of personal accomplishment</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Cynicism (a negative outlook and perspective)</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Inefficacy (reduced capability)</a:t>
            </a:r>
            <a:endParaRPr sz="1200">
              <a:latin typeface="Times New Roman"/>
              <a:ea typeface="Times New Roman"/>
              <a:cs typeface="Times New Roman"/>
              <a:sym typeface="Times New Roman"/>
            </a:endParaRPr>
          </a:p>
          <a:p>
            <a:pPr indent="-304800" lvl="0" marL="457200" rtl="0" algn="l">
              <a:spcBef>
                <a:spcPts val="0"/>
              </a:spcBef>
              <a:spcAft>
                <a:spcPts val="0"/>
              </a:spcAft>
              <a:buClr>
                <a:schemeClr val="accent5"/>
              </a:buClr>
              <a:buSzPts val="1200"/>
              <a:buFont typeface="Times New Roman"/>
              <a:buChar char="●"/>
            </a:pPr>
            <a:r>
              <a:rPr lang="en" sz="1200">
                <a:solidFill>
                  <a:schemeClr val="accent5"/>
                </a:solidFill>
                <a:latin typeface="Times New Roman"/>
                <a:ea typeface="Times New Roman"/>
                <a:cs typeface="Times New Roman"/>
                <a:sym typeface="Times New Roman"/>
              </a:rPr>
              <a:t>Persistent fatigue</a:t>
            </a:r>
            <a:endParaRPr sz="1200">
              <a:solidFill>
                <a:schemeClr val="accent5"/>
              </a:solidFill>
              <a:latin typeface="Times New Roman"/>
              <a:ea typeface="Times New Roman"/>
              <a:cs typeface="Times New Roman"/>
              <a:sym typeface="Times New Roman"/>
            </a:endParaRPr>
          </a:p>
          <a:p>
            <a:pPr indent="-304800" lvl="0" marL="457200" rtl="0" algn="l">
              <a:spcBef>
                <a:spcPts val="0"/>
              </a:spcBef>
              <a:spcAft>
                <a:spcPts val="0"/>
              </a:spcAft>
              <a:buClr>
                <a:schemeClr val="accent5"/>
              </a:buClr>
              <a:buSzPts val="1200"/>
              <a:buFont typeface="Times New Roman"/>
              <a:buChar char="●"/>
            </a:pPr>
            <a:r>
              <a:rPr lang="en" sz="1200">
                <a:solidFill>
                  <a:schemeClr val="accent5"/>
                </a:solidFill>
                <a:latin typeface="Times New Roman"/>
                <a:ea typeface="Times New Roman"/>
                <a:cs typeface="Times New Roman"/>
                <a:sym typeface="Times New Roman"/>
              </a:rPr>
              <a:t>Feeling trapped</a:t>
            </a:r>
            <a:endParaRPr sz="1200">
              <a:solidFill>
                <a:schemeClr val="accent5"/>
              </a:solidFill>
              <a:latin typeface="Times New Roman"/>
              <a:ea typeface="Times New Roman"/>
              <a:cs typeface="Times New Roman"/>
              <a:sym typeface="Times New Roman"/>
            </a:endParaRPr>
          </a:p>
          <a:p>
            <a:pPr indent="-304800" lvl="0" marL="457200" rtl="0" algn="l">
              <a:spcBef>
                <a:spcPts val="0"/>
              </a:spcBef>
              <a:spcAft>
                <a:spcPts val="0"/>
              </a:spcAft>
              <a:buClr>
                <a:schemeClr val="accent5"/>
              </a:buClr>
              <a:buSzPts val="1200"/>
              <a:buFont typeface="Times New Roman"/>
              <a:buChar char="●"/>
            </a:pPr>
            <a:r>
              <a:rPr lang="en" sz="1200">
                <a:solidFill>
                  <a:schemeClr val="accent5"/>
                </a:solidFill>
                <a:latin typeface="Times New Roman"/>
                <a:ea typeface="Times New Roman"/>
                <a:cs typeface="Times New Roman"/>
                <a:sym typeface="Times New Roman"/>
              </a:rPr>
              <a:t>Reduced self-care</a:t>
            </a:r>
            <a:r>
              <a:rPr lang="en" sz="1200">
                <a:latin typeface="Times New Roman"/>
                <a:ea typeface="Times New Roman"/>
                <a:cs typeface="Times New Roman"/>
                <a:sym typeface="Times New Roman"/>
              </a:rPr>
              <a:t> </a:t>
            </a:r>
            <a:endParaRPr sz="1200">
              <a:latin typeface="Times New Roman"/>
              <a:ea typeface="Times New Roman"/>
              <a:cs typeface="Times New Roman"/>
              <a:sym typeface="Times New Roman"/>
            </a:endParaRPr>
          </a:p>
          <a:p>
            <a:pPr indent="-304800" lvl="0" marL="457200" rtl="0" algn="l">
              <a:spcBef>
                <a:spcPts val="0"/>
              </a:spcBef>
              <a:spcAft>
                <a:spcPts val="0"/>
              </a:spcAft>
              <a:buClr>
                <a:schemeClr val="accent5"/>
              </a:buClr>
              <a:buSzPts val="1200"/>
              <a:buFont typeface="Times New Roman"/>
              <a:buChar char="●"/>
            </a:pPr>
            <a:r>
              <a:rPr lang="en" sz="1200">
                <a:solidFill>
                  <a:schemeClr val="accent5"/>
                </a:solidFill>
                <a:latin typeface="Times New Roman"/>
                <a:ea typeface="Times New Roman"/>
                <a:cs typeface="Times New Roman"/>
                <a:sym typeface="Times New Roman"/>
              </a:rPr>
              <a:t>Social withdrawal</a:t>
            </a:r>
            <a:endParaRPr sz="1200">
              <a:solidFill>
                <a:schemeClr val="accent5"/>
              </a:solidFill>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Increased passiveness (overly compliant, low initiative)</a:t>
            </a:r>
            <a:endParaRPr sz="1200">
              <a:latin typeface="Times New Roman"/>
              <a:ea typeface="Times New Roman"/>
              <a:cs typeface="Times New Roman"/>
              <a:sym typeface="Times New Roman"/>
            </a:endParaRPr>
          </a:p>
          <a:p>
            <a:pPr indent="-304800" lvl="0" marL="457200" rtl="0" algn="l">
              <a:spcBef>
                <a:spcPts val="0"/>
              </a:spcBef>
              <a:spcAft>
                <a:spcPts val="0"/>
              </a:spcAft>
              <a:buClr>
                <a:schemeClr val="accent5"/>
              </a:buClr>
              <a:buSzPts val="1200"/>
              <a:buFont typeface="Times New Roman"/>
              <a:buChar char="●"/>
            </a:pPr>
            <a:r>
              <a:rPr lang="en" sz="1200">
                <a:solidFill>
                  <a:schemeClr val="accent5"/>
                </a:solidFill>
                <a:latin typeface="Times New Roman"/>
                <a:ea typeface="Times New Roman"/>
                <a:cs typeface="Times New Roman"/>
                <a:sym typeface="Times New Roman"/>
              </a:rPr>
              <a:t>Headaches</a:t>
            </a:r>
            <a:endParaRPr sz="1200">
              <a:solidFill>
                <a:schemeClr val="accent5"/>
              </a:solidFill>
              <a:latin typeface="Times New Roman"/>
              <a:ea typeface="Times New Roman"/>
              <a:cs typeface="Times New Roman"/>
              <a:sym typeface="Times New Roman"/>
            </a:endParaRPr>
          </a:p>
          <a:p>
            <a:pPr indent="-304800" lvl="0" marL="457200" rtl="0" algn="l">
              <a:spcBef>
                <a:spcPts val="0"/>
              </a:spcBef>
              <a:spcAft>
                <a:spcPts val="0"/>
              </a:spcAft>
              <a:buClr>
                <a:schemeClr val="accent5"/>
              </a:buClr>
              <a:buSzPts val="1200"/>
              <a:buFont typeface="Times New Roman"/>
              <a:buChar char="●"/>
            </a:pPr>
            <a:r>
              <a:rPr lang="en" sz="1200">
                <a:solidFill>
                  <a:schemeClr val="accent5"/>
                </a:solidFill>
                <a:latin typeface="Times New Roman"/>
                <a:ea typeface="Times New Roman"/>
                <a:cs typeface="Times New Roman"/>
                <a:sym typeface="Times New Roman"/>
              </a:rPr>
              <a:t>Muscular pain </a:t>
            </a:r>
            <a:endParaRPr sz="1200">
              <a:solidFill>
                <a:schemeClr val="accent5"/>
              </a:solidFill>
              <a:latin typeface="Times New Roman"/>
              <a:ea typeface="Times New Roman"/>
              <a:cs typeface="Times New Roman"/>
              <a:sym typeface="Times New Roman"/>
            </a:endParaRPr>
          </a:p>
          <a:p>
            <a:pPr indent="-304800" lvl="0" marL="457200" rtl="0" algn="l">
              <a:spcBef>
                <a:spcPts val="0"/>
              </a:spcBef>
              <a:spcAft>
                <a:spcPts val="0"/>
              </a:spcAft>
              <a:buClr>
                <a:schemeClr val="accent5"/>
              </a:buClr>
              <a:buSzPts val="1200"/>
              <a:buFont typeface="Times New Roman"/>
              <a:buChar char="●"/>
            </a:pPr>
            <a:r>
              <a:rPr lang="en" sz="1200">
                <a:solidFill>
                  <a:schemeClr val="accent5"/>
                </a:solidFill>
                <a:latin typeface="Times New Roman"/>
                <a:ea typeface="Times New Roman"/>
                <a:cs typeface="Times New Roman"/>
                <a:sym typeface="Times New Roman"/>
              </a:rPr>
              <a:t>Fever</a:t>
            </a:r>
            <a:endParaRPr sz="1200">
              <a:solidFill>
                <a:schemeClr val="accent5"/>
              </a:solidFill>
              <a:latin typeface="Times New Roman"/>
              <a:ea typeface="Times New Roman"/>
              <a:cs typeface="Times New Roman"/>
              <a:sym typeface="Times New Roman"/>
            </a:endParaRPr>
          </a:p>
          <a:p>
            <a:pPr indent="0" lvl="0" marL="0" rtl="0" algn="l">
              <a:spcBef>
                <a:spcPts val="1200"/>
              </a:spcBef>
              <a:spcAft>
                <a:spcPts val="0"/>
              </a:spcAft>
              <a:buClr>
                <a:schemeClr val="dk1"/>
              </a:buClr>
              <a:buSzPts val="1100"/>
              <a:buFont typeface="Arial"/>
              <a:buNone/>
            </a:pPr>
            <a:r>
              <a:t/>
            </a:r>
            <a:endParaRPr sz="1200">
              <a:latin typeface="Times New Roman"/>
              <a:ea typeface="Times New Roman"/>
              <a:cs typeface="Times New Roman"/>
              <a:sym typeface="Times New Roman"/>
            </a:endParaRPr>
          </a:p>
          <a:p>
            <a:pPr indent="0" lvl="0" marL="0" rtl="0" algn="l">
              <a:spcBef>
                <a:spcPts val="0"/>
              </a:spcBef>
              <a:spcAft>
                <a:spcPts val="1200"/>
              </a:spcAft>
              <a:buNone/>
            </a:pPr>
            <a:r>
              <a:t/>
            </a:r>
            <a:endParaRPr sz="1200">
              <a:latin typeface="Times New Roman"/>
              <a:ea typeface="Times New Roman"/>
              <a:cs typeface="Times New Roman"/>
              <a:sym typeface="Times New Roman"/>
            </a:endParaRPr>
          </a:p>
        </p:txBody>
      </p:sp>
      <p:sp>
        <p:nvSpPr>
          <p:cNvPr id="98" name="Google Shape;98;p18"/>
          <p:cNvSpPr txBox="1"/>
          <p:nvPr/>
        </p:nvSpPr>
        <p:spPr>
          <a:xfrm>
            <a:off x="3667200" y="4568875"/>
            <a:ext cx="5346600" cy="515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000">
                <a:solidFill>
                  <a:schemeClr val="dk1"/>
                </a:solidFill>
                <a:latin typeface="Times New Roman"/>
                <a:ea typeface="Times New Roman"/>
                <a:cs typeface="Times New Roman"/>
                <a:sym typeface="Times New Roman"/>
              </a:rPr>
              <a:t>(Cheng 2005; Ekstedt &amp; Fagerber 2005; Lloyd &amp; Campion 2017) </a:t>
            </a:r>
            <a:endParaRPr sz="10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 sz="1000">
                <a:solidFill>
                  <a:schemeClr val="accent5"/>
                </a:solidFill>
                <a:latin typeface="Times New Roman"/>
                <a:ea typeface="Times New Roman"/>
                <a:cs typeface="Times New Roman"/>
                <a:sym typeface="Times New Roman"/>
              </a:rPr>
              <a:t>*Early signs and symptoms* </a:t>
            </a:r>
            <a:r>
              <a:rPr lang="en" sz="1000">
                <a:solidFill>
                  <a:schemeClr val="dk1"/>
                </a:solidFill>
                <a:latin typeface="Times New Roman"/>
                <a:ea typeface="Times New Roman"/>
                <a:cs typeface="Times New Roman"/>
                <a:sym typeface="Times New Roman"/>
              </a:rPr>
              <a:t>(Ekstedt &amp; Fagerberg 2005; Ericson‐Lidman &amp; Strandberg  2007)</a:t>
            </a:r>
            <a:endParaRPr sz="1000">
              <a:solidFill>
                <a:schemeClr val="dk1"/>
              </a:solidFill>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9"/>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is Trauma?</a:t>
            </a:r>
            <a:endParaRPr/>
          </a:p>
        </p:txBody>
      </p:sp>
      <p:sp>
        <p:nvSpPr>
          <p:cNvPr id="104" name="Google Shape;104;p19"/>
          <p:cNvSpPr txBox="1"/>
          <p:nvPr>
            <p:ph idx="1" type="body"/>
          </p:nvPr>
        </p:nvSpPr>
        <p:spPr>
          <a:xfrm>
            <a:off x="311700" y="1171675"/>
            <a:ext cx="3999900" cy="3397200"/>
          </a:xfrm>
          <a:prstGeom prst="rect">
            <a:avLst/>
          </a:prstGeom>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 sz="1800">
                <a:latin typeface="Times New Roman"/>
                <a:ea typeface="Times New Roman"/>
                <a:cs typeface="Times New Roman"/>
                <a:sym typeface="Times New Roman"/>
              </a:rPr>
              <a:t>Direct trauma (PTSD)</a:t>
            </a:r>
            <a:endParaRPr b="1" sz="1800">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1100"/>
              <a:buFont typeface="Arial"/>
              <a:buNone/>
            </a:pPr>
            <a:r>
              <a:t/>
            </a:r>
            <a:endParaRPr b="1" sz="1800">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1100"/>
              <a:buFont typeface="Arial"/>
              <a:buNone/>
            </a:pPr>
            <a:r>
              <a:rPr lang="en" sz="1600">
                <a:solidFill>
                  <a:srgbClr val="1C1D1E"/>
                </a:solidFill>
                <a:latin typeface="Times New Roman"/>
                <a:ea typeface="Times New Roman"/>
                <a:cs typeface="Times New Roman"/>
                <a:sym typeface="Times New Roman"/>
              </a:rPr>
              <a:t>Post-traumatic stress disorder (PTSD) is defined by </a:t>
            </a:r>
            <a:r>
              <a:rPr lang="en" sz="1600">
                <a:latin typeface="Times New Roman"/>
                <a:ea typeface="Times New Roman"/>
                <a:cs typeface="Times New Roman"/>
                <a:sym typeface="Times New Roman"/>
              </a:rPr>
              <a:t>Seides (2010, p. 725) as</a:t>
            </a:r>
            <a:r>
              <a:rPr lang="en" sz="1600">
                <a:solidFill>
                  <a:srgbClr val="1C1D1E"/>
                </a:solidFill>
                <a:latin typeface="Times New Roman"/>
                <a:ea typeface="Times New Roman"/>
                <a:cs typeface="Times New Roman"/>
                <a:sym typeface="Times New Roman"/>
              </a:rPr>
              <a:t> ‘an anxiety disorder that develops from events that are interpreted as traumatic’</a:t>
            </a:r>
            <a:r>
              <a:rPr lang="en" sz="1600">
                <a:latin typeface="Times New Roman"/>
                <a:ea typeface="Times New Roman"/>
                <a:cs typeface="Times New Roman"/>
                <a:sym typeface="Times New Roman"/>
              </a:rPr>
              <a:t>.</a:t>
            </a:r>
            <a:r>
              <a:rPr b="1" lang="en" sz="1600">
                <a:latin typeface="Times New Roman"/>
                <a:ea typeface="Times New Roman"/>
                <a:cs typeface="Times New Roman"/>
                <a:sym typeface="Times New Roman"/>
              </a:rPr>
              <a:t> </a:t>
            </a:r>
            <a:r>
              <a:rPr lang="en" sz="1600">
                <a:latin typeface="Times New Roman"/>
                <a:ea typeface="Times New Roman"/>
                <a:cs typeface="Times New Roman"/>
                <a:sym typeface="Times New Roman"/>
              </a:rPr>
              <a:t>The term direct trauma is used when someone experiences or witnesses a distressing situation that negatively affects them (Moir &amp; Van den Brunk 2020). </a:t>
            </a:r>
            <a:endParaRPr sz="1600">
              <a:latin typeface="Times New Roman"/>
              <a:ea typeface="Times New Roman"/>
              <a:cs typeface="Times New Roman"/>
              <a:sym typeface="Times New Roman"/>
            </a:endParaRPr>
          </a:p>
          <a:p>
            <a:pPr indent="0" lvl="0" marL="0" rtl="0" algn="l">
              <a:lnSpc>
                <a:spcPct val="100000"/>
              </a:lnSpc>
              <a:spcBef>
                <a:spcPts val="0"/>
              </a:spcBef>
              <a:spcAft>
                <a:spcPts val="1200"/>
              </a:spcAft>
              <a:buNone/>
            </a:pPr>
            <a:r>
              <a:t/>
            </a:r>
            <a:endParaRPr sz="1200">
              <a:latin typeface="Times New Roman"/>
              <a:ea typeface="Times New Roman"/>
              <a:cs typeface="Times New Roman"/>
              <a:sym typeface="Times New Roman"/>
            </a:endParaRPr>
          </a:p>
        </p:txBody>
      </p:sp>
      <p:sp>
        <p:nvSpPr>
          <p:cNvPr id="105" name="Google Shape;105;p19"/>
          <p:cNvSpPr txBox="1"/>
          <p:nvPr>
            <p:ph idx="2" type="body"/>
          </p:nvPr>
        </p:nvSpPr>
        <p:spPr>
          <a:xfrm>
            <a:off x="4832400" y="1171675"/>
            <a:ext cx="3999900" cy="3397200"/>
          </a:xfrm>
          <a:prstGeom prst="rect">
            <a:avLst/>
          </a:prstGeom>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 sz="1600">
                <a:latin typeface="Times New Roman"/>
                <a:ea typeface="Times New Roman"/>
                <a:cs typeface="Times New Roman"/>
                <a:sym typeface="Times New Roman"/>
              </a:rPr>
              <a:t>Signs and Symptoms:</a:t>
            </a:r>
            <a:endParaRPr b="1" sz="1600">
              <a:latin typeface="Times New Roman"/>
              <a:ea typeface="Times New Roman"/>
              <a:cs typeface="Times New Roman"/>
              <a:sym typeface="Times New Roman"/>
            </a:endParaRPr>
          </a:p>
          <a:p>
            <a:pPr indent="-330200" lvl="0" marL="457200" rtl="0" algn="l">
              <a:lnSpc>
                <a:spcPct val="100000"/>
              </a:lnSpc>
              <a:spcBef>
                <a:spcPts val="1200"/>
              </a:spcBef>
              <a:spcAft>
                <a:spcPts val="0"/>
              </a:spcAft>
              <a:buSzPts val="1600"/>
              <a:buFont typeface="Times New Roman"/>
              <a:buChar char="●"/>
            </a:pPr>
            <a:r>
              <a:rPr lang="en" sz="1600">
                <a:latin typeface="Times New Roman"/>
                <a:ea typeface="Times New Roman"/>
                <a:cs typeface="Times New Roman"/>
                <a:sym typeface="Times New Roman"/>
              </a:rPr>
              <a:t>Recurrent thoughts</a:t>
            </a:r>
            <a:endParaRPr sz="1600">
              <a:latin typeface="Times New Roman"/>
              <a:ea typeface="Times New Roman"/>
              <a:cs typeface="Times New Roman"/>
              <a:sym typeface="Times New Roman"/>
            </a:endParaRPr>
          </a:p>
          <a:p>
            <a:pPr indent="-330200" lvl="0" marL="457200" rtl="0" algn="l">
              <a:lnSpc>
                <a:spcPct val="100000"/>
              </a:lnSpc>
              <a:spcBef>
                <a:spcPts val="0"/>
              </a:spcBef>
              <a:spcAft>
                <a:spcPts val="0"/>
              </a:spcAft>
              <a:buSzPts val="1600"/>
              <a:buFont typeface="Times New Roman"/>
              <a:buChar char="●"/>
            </a:pPr>
            <a:r>
              <a:rPr lang="en" sz="1600">
                <a:latin typeface="Times New Roman"/>
                <a:ea typeface="Times New Roman"/>
                <a:cs typeface="Times New Roman"/>
                <a:sym typeface="Times New Roman"/>
              </a:rPr>
              <a:t>Nightmares</a:t>
            </a:r>
            <a:endParaRPr sz="1600">
              <a:latin typeface="Times New Roman"/>
              <a:ea typeface="Times New Roman"/>
              <a:cs typeface="Times New Roman"/>
              <a:sym typeface="Times New Roman"/>
            </a:endParaRPr>
          </a:p>
          <a:p>
            <a:pPr indent="-330200" lvl="0" marL="457200" rtl="0" algn="l">
              <a:lnSpc>
                <a:spcPct val="100000"/>
              </a:lnSpc>
              <a:spcBef>
                <a:spcPts val="0"/>
              </a:spcBef>
              <a:spcAft>
                <a:spcPts val="0"/>
              </a:spcAft>
              <a:buSzPts val="1600"/>
              <a:buFont typeface="Times New Roman"/>
              <a:buChar char="●"/>
            </a:pPr>
            <a:r>
              <a:rPr lang="en" sz="1600">
                <a:latin typeface="Times New Roman"/>
                <a:ea typeface="Times New Roman"/>
                <a:cs typeface="Times New Roman"/>
                <a:sym typeface="Times New Roman"/>
              </a:rPr>
              <a:t>Feelings (intrusion) </a:t>
            </a:r>
            <a:endParaRPr sz="1600">
              <a:latin typeface="Times New Roman"/>
              <a:ea typeface="Times New Roman"/>
              <a:cs typeface="Times New Roman"/>
              <a:sym typeface="Times New Roman"/>
            </a:endParaRPr>
          </a:p>
          <a:p>
            <a:pPr indent="-330200" lvl="0" marL="457200" rtl="0" algn="l">
              <a:lnSpc>
                <a:spcPct val="100000"/>
              </a:lnSpc>
              <a:spcBef>
                <a:spcPts val="0"/>
              </a:spcBef>
              <a:spcAft>
                <a:spcPts val="0"/>
              </a:spcAft>
              <a:buSzPts val="1600"/>
              <a:buFont typeface="Times New Roman"/>
              <a:buChar char="●"/>
            </a:pPr>
            <a:r>
              <a:rPr lang="en" sz="1600">
                <a:latin typeface="Times New Roman"/>
                <a:ea typeface="Times New Roman"/>
                <a:cs typeface="Times New Roman"/>
                <a:sym typeface="Times New Roman"/>
              </a:rPr>
              <a:t>Voidance of emotions </a:t>
            </a:r>
            <a:endParaRPr sz="1600">
              <a:latin typeface="Times New Roman"/>
              <a:ea typeface="Times New Roman"/>
              <a:cs typeface="Times New Roman"/>
              <a:sym typeface="Times New Roman"/>
            </a:endParaRPr>
          </a:p>
          <a:p>
            <a:pPr indent="-330200" lvl="0" marL="457200" rtl="0" algn="l">
              <a:lnSpc>
                <a:spcPct val="100000"/>
              </a:lnSpc>
              <a:spcBef>
                <a:spcPts val="0"/>
              </a:spcBef>
              <a:spcAft>
                <a:spcPts val="0"/>
              </a:spcAft>
              <a:buSzPts val="1600"/>
              <a:buFont typeface="Times New Roman"/>
              <a:buChar char="●"/>
            </a:pPr>
            <a:r>
              <a:rPr lang="en" sz="1600">
                <a:latin typeface="Times New Roman"/>
                <a:ea typeface="Times New Roman"/>
                <a:cs typeface="Times New Roman"/>
                <a:sym typeface="Times New Roman"/>
              </a:rPr>
              <a:t>Flashbacks </a:t>
            </a:r>
            <a:endParaRPr sz="1600">
              <a:latin typeface="Times New Roman"/>
              <a:ea typeface="Times New Roman"/>
              <a:cs typeface="Times New Roman"/>
              <a:sym typeface="Times New Roman"/>
            </a:endParaRPr>
          </a:p>
          <a:p>
            <a:pPr indent="-330200" lvl="0" marL="457200" rtl="0" algn="l">
              <a:lnSpc>
                <a:spcPct val="100000"/>
              </a:lnSpc>
              <a:spcBef>
                <a:spcPts val="0"/>
              </a:spcBef>
              <a:spcAft>
                <a:spcPts val="0"/>
              </a:spcAft>
              <a:buSzPts val="1600"/>
              <a:buFont typeface="Times New Roman"/>
              <a:buChar char="●"/>
            </a:pPr>
            <a:r>
              <a:rPr lang="en" sz="1600">
                <a:latin typeface="Times New Roman"/>
                <a:ea typeface="Times New Roman"/>
                <a:cs typeface="Times New Roman"/>
                <a:sym typeface="Times New Roman"/>
              </a:rPr>
              <a:t>Nightmares</a:t>
            </a:r>
            <a:endParaRPr sz="1600">
              <a:latin typeface="Times New Roman"/>
              <a:ea typeface="Times New Roman"/>
              <a:cs typeface="Times New Roman"/>
              <a:sym typeface="Times New Roman"/>
            </a:endParaRPr>
          </a:p>
          <a:p>
            <a:pPr indent="-330200" lvl="0" marL="457200" rtl="0" algn="l">
              <a:lnSpc>
                <a:spcPct val="100000"/>
              </a:lnSpc>
              <a:spcBef>
                <a:spcPts val="0"/>
              </a:spcBef>
              <a:spcAft>
                <a:spcPts val="0"/>
              </a:spcAft>
              <a:buSzPts val="1600"/>
              <a:buFont typeface="Times New Roman"/>
              <a:buChar char="●"/>
            </a:pPr>
            <a:r>
              <a:rPr lang="en" sz="1600">
                <a:latin typeface="Times New Roman"/>
                <a:ea typeface="Times New Roman"/>
                <a:cs typeface="Times New Roman"/>
                <a:sym typeface="Times New Roman"/>
              </a:rPr>
              <a:t>Avoidance symptoms such as dissociation</a:t>
            </a:r>
            <a:endParaRPr sz="1600">
              <a:latin typeface="Times New Roman"/>
              <a:ea typeface="Times New Roman"/>
              <a:cs typeface="Times New Roman"/>
              <a:sym typeface="Times New Roman"/>
            </a:endParaRPr>
          </a:p>
          <a:p>
            <a:pPr indent="-330200" lvl="0" marL="457200" rtl="0" algn="l">
              <a:lnSpc>
                <a:spcPct val="100000"/>
              </a:lnSpc>
              <a:spcBef>
                <a:spcPts val="0"/>
              </a:spcBef>
              <a:spcAft>
                <a:spcPts val="0"/>
              </a:spcAft>
              <a:buSzPts val="1600"/>
              <a:buFont typeface="Times New Roman"/>
              <a:buChar char="●"/>
            </a:pPr>
            <a:r>
              <a:rPr lang="en" sz="1600">
                <a:latin typeface="Times New Roman"/>
                <a:ea typeface="Times New Roman"/>
                <a:cs typeface="Times New Roman"/>
                <a:sym typeface="Times New Roman"/>
              </a:rPr>
              <a:t>Negative cognitions</a:t>
            </a:r>
            <a:endParaRPr sz="1600">
              <a:latin typeface="Times New Roman"/>
              <a:ea typeface="Times New Roman"/>
              <a:cs typeface="Times New Roman"/>
              <a:sym typeface="Times New Roman"/>
            </a:endParaRPr>
          </a:p>
          <a:p>
            <a:pPr indent="-330200" lvl="0" marL="457200" rtl="0" algn="l">
              <a:lnSpc>
                <a:spcPct val="100000"/>
              </a:lnSpc>
              <a:spcBef>
                <a:spcPts val="0"/>
              </a:spcBef>
              <a:spcAft>
                <a:spcPts val="0"/>
              </a:spcAft>
              <a:buSzPts val="1600"/>
              <a:buFont typeface="Times New Roman"/>
              <a:buChar char="●"/>
            </a:pPr>
            <a:r>
              <a:rPr lang="en" sz="1600">
                <a:latin typeface="Times New Roman"/>
                <a:ea typeface="Times New Roman"/>
                <a:cs typeface="Times New Roman"/>
                <a:sym typeface="Times New Roman"/>
              </a:rPr>
              <a:t>Hyperarousal symptoms such as anxiety and hypervigilance </a:t>
            </a:r>
            <a:endParaRPr sz="1600">
              <a:latin typeface="Times New Roman"/>
              <a:ea typeface="Times New Roman"/>
              <a:cs typeface="Times New Roman"/>
              <a:sym typeface="Times New Roman"/>
            </a:endParaRPr>
          </a:p>
          <a:p>
            <a:pPr indent="0" lvl="0" marL="0" rtl="0" algn="l">
              <a:spcBef>
                <a:spcPts val="1200"/>
              </a:spcBef>
              <a:spcAft>
                <a:spcPts val="1200"/>
              </a:spcAft>
              <a:buNone/>
            </a:pPr>
            <a:r>
              <a:t/>
            </a:r>
            <a:endParaRPr sz="1200">
              <a:latin typeface="Times New Roman"/>
              <a:ea typeface="Times New Roman"/>
              <a:cs typeface="Times New Roman"/>
              <a:sym typeface="Times New Roman"/>
            </a:endParaRPr>
          </a:p>
        </p:txBody>
      </p:sp>
      <p:sp>
        <p:nvSpPr>
          <p:cNvPr id="106" name="Google Shape;106;p19"/>
          <p:cNvSpPr txBox="1"/>
          <p:nvPr/>
        </p:nvSpPr>
        <p:spPr>
          <a:xfrm>
            <a:off x="3324025" y="4682325"/>
            <a:ext cx="8520600" cy="612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(Bennett &amp; Rohlf, 2005; Friedman et al. 2011; Moir &amp; Van den Brunk 2020; </a:t>
            </a:r>
            <a:r>
              <a:rPr lang="en" sz="1200">
                <a:solidFill>
                  <a:srgbClr val="222222"/>
                </a:solidFill>
                <a:latin typeface="Times New Roman"/>
                <a:ea typeface="Times New Roman"/>
                <a:cs typeface="Times New Roman"/>
                <a:sym typeface="Times New Roman"/>
              </a:rPr>
              <a:t>Scotney 2017)</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a:latin typeface="Old Standard TT"/>
              <a:ea typeface="Old Standard TT"/>
              <a:cs typeface="Old Standard TT"/>
              <a:sym typeface="Old Standard T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0"/>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6666"/>
              <a:buFont typeface="Arial"/>
              <a:buNone/>
            </a:pPr>
            <a:r>
              <a:rPr lang="en"/>
              <a:t>What is Trauma?</a:t>
            </a:r>
            <a:endParaRPr/>
          </a:p>
        </p:txBody>
      </p:sp>
      <p:sp>
        <p:nvSpPr>
          <p:cNvPr id="112" name="Google Shape;112;p20"/>
          <p:cNvSpPr txBox="1"/>
          <p:nvPr>
            <p:ph idx="1" type="body"/>
          </p:nvPr>
        </p:nvSpPr>
        <p:spPr>
          <a:xfrm>
            <a:off x="311700" y="1171675"/>
            <a:ext cx="3999900" cy="3397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 sz="1800">
                <a:latin typeface="Times New Roman"/>
                <a:ea typeface="Times New Roman"/>
                <a:cs typeface="Times New Roman"/>
                <a:sym typeface="Times New Roman"/>
              </a:rPr>
              <a:t>Secondary traumatic stress (STS)</a:t>
            </a:r>
            <a:r>
              <a:rPr lang="en" sz="1800">
                <a:latin typeface="Times New Roman"/>
                <a:ea typeface="Times New Roman"/>
                <a:cs typeface="Times New Roman"/>
                <a:sym typeface="Times New Roman"/>
              </a:rPr>
              <a:t> </a:t>
            </a:r>
            <a:endParaRPr sz="1800">
              <a:latin typeface="Times New Roman"/>
              <a:ea typeface="Times New Roman"/>
              <a:cs typeface="Times New Roman"/>
              <a:sym typeface="Times New Roman"/>
            </a:endParaRPr>
          </a:p>
          <a:p>
            <a:pPr indent="0" lvl="0" marL="0" rtl="0" algn="l">
              <a:lnSpc>
                <a:spcPct val="100000"/>
              </a:lnSpc>
              <a:spcBef>
                <a:spcPts val="0"/>
              </a:spcBef>
              <a:spcAft>
                <a:spcPts val="0"/>
              </a:spcAft>
              <a:buNone/>
            </a:pPr>
            <a:r>
              <a:t/>
            </a:r>
            <a:endParaRPr sz="1600">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1100"/>
              <a:buFont typeface="Arial"/>
              <a:buNone/>
            </a:pPr>
            <a:r>
              <a:rPr lang="en" sz="1600">
                <a:latin typeface="Times New Roman"/>
                <a:ea typeface="Times New Roman"/>
                <a:cs typeface="Times New Roman"/>
                <a:sym typeface="Times New Roman"/>
              </a:rPr>
              <a:t>The reaction that caregivers experience as a result of long term-exposure to and caring for victims of trauma, where the only difference to PTSD is direct exposure to the original trauma (Andrukonis, Hall &amp; Protopopova 2020).</a:t>
            </a:r>
            <a:endParaRPr sz="1600">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1100"/>
              <a:buFont typeface="Arial"/>
              <a:buNone/>
            </a:pPr>
            <a:r>
              <a:t/>
            </a:r>
            <a:endParaRPr sz="1600">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1100"/>
              <a:buFont typeface="Arial"/>
              <a:buNone/>
            </a:pPr>
            <a:r>
              <a:t/>
            </a:r>
            <a:endParaRPr sz="1600">
              <a:latin typeface="Times New Roman"/>
              <a:ea typeface="Times New Roman"/>
              <a:cs typeface="Times New Roman"/>
              <a:sym typeface="Times New Roman"/>
            </a:endParaRPr>
          </a:p>
          <a:p>
            <a:pPr indent="0" lvl="0" marL="457200" rtl="0" algn="l">
              <a:lnSpc>
                <a:spcPct val="100000"/>
              </a:lnSpc>
              <a:spcBef>
                <a:spcPts val="0"/>
              </a:spcBef>
              <a:spcAft>
                <a:spcPts val="0"/>
              </a:spcAft>
              <a:buClr>
                <a:schemeClr val="dk1"/>
              </a:buClr>
              <a:buSzPts val="1100"/>
              <a:buFont typeface="Arial"/>
              <a:buNone/>
            </a:pPr>
            <a:r>
              <a:t/>
            </a:r>
            <a:endParaRPr sz="1600">
              <a:latin typeface="Times New Roman"/>
              <a:ea typeface="Times New Roman"/>
              <a:cs typeface="Times New Roman"/>
              <a:sym typeface="Times New Roman"/>
            </a:endParaRPr>
          </a:p>
          <a:p>
            <a:pPr indent="0" lvl="0" marL="0" rtl="0" algn="l">
              <a:spcBef>
                <a:spcPts val="0"/>
              </a:spcBef>
              <a:spcAft>
                <a:spcPts val="1200"/>
              </a:spcAft>
              <a:buClr>
                <a:schemeClr val="dk1"/>
              </a:buClr>
              <a:buSzPts val="1100"/>
              <a:buFont typeface="Arial"/>
              <a:buNone/>
            </a:pPr>
            <a:r>
              <a:t/>
            </a:r>
            <a:endParaRPr sz="1800"/>
          </a:p>
        </p:txBody>
      </p:sp>
      <p:sp>
        <p:nvSpPr>
          <p:cNvPr id="113" name="Google Shape;113;p20"/>
          <p:cNvSpPr txBox="1"/>
          <p:nvPr>
            <p:ph idx="2" type="body"/>
          </p:nvPr>
        </p:nvSpPr>
        <p:spPr>
          <a:xfrm>
            <a:off x="4832400" y="1171675"/>
            <a:ext cx="3999900" cy="33972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Clr>
                <a:schemeClr val="dk1"/>
              </a:buClr>
              <a:buSzPts val="1100"/>
              <a:buFont typeface="Arial"/>
              <a:buNone/>
            </a:pPr>
            <a:r>
              <a:rPr b="1" lang="en" sz="1600">
                <a:latin typeface="Times New Roman"/>
                <a:ea typeface="Times New Roman"/>
                <a:cs typeface="Times New Roman"/>
                <a:sym typeface="Times New Roman"/>
              </a:rPr>
              <a:t>Signs and Symptoms:</a:t>
            </a:r>
            <a:endParaRPr b="1" sz="1600">
              <a:latin typeface="Times New Roman"/>
              <a:ea typeface="Times New Roman"/>
              <a:cs typeface="Times New Roman"/>
              <a:sym typeface="Times New Roman"/>
            </a:endParaRPr>
          </a:p>
          <a:p>
            <a:pPr indent="-330200" lvl="0" marL="457200" rtl="0" algn="l">
              <a:lnSpc>
                <a:spcPct val="100000"/>
              </a:lnSpc>
              <a:spcBef>
                <a:spcPts val="1200"/>
              </a:spcBef>
              <a:spcAft>
                <a:spcPts val="0"/>
              </a:spcAft>
              <a:buSzPts val="1600"/>
              <a:buFont typeface="Times New Roman"/>
              <a:buChar char="●"/>
            </a:pPr>
            <a:r>
              <a:rPr lang="en" sz="1600">
                <a:latin typeface="Times New Roman"/>
                <a:ea typeface="Times New Roman"/>
                <a:cs typeface="Times New Roman"/>
                <a:sym typeface="Times New Roman"/>
              </a:rPr>
              <a:t>Fear</a:t>
            </a:r>
            <a:endParaRPr sz="1600">
              <a:latin typeface="Times New Roman"/>
              <a:ea typeface="Times New Roman"/>
              <a:cs typeface="Times New Roman"/>
              <a:sym typeface="Times New Roman"/>
            </a:endParaRPr>
          </a:p>
          <a:p>
            <a:pPr indent="-330200" lvl="0" marL="457200" rtl="0" algn="l">
              <a:lnSpc>
                <a:spcPct val="100000"/>
              </a:lnSpc>
              <a:spcBef>
                <a:spcPts val="0"/>
              </a:spcBef>
              <a:spcAft>
                <a:spcPts val="0"/>
              </a:spcAft>
              <a:buSzPts val="1600"/>
              <a:buFont typeface="Times New Roman"/>
              <a:buChar char="●"/>
            </a:pPr>
            <a:r>
              <a:rPr lang="en" sz="1600">
                <a:latin typeface="Times New Roman"/>
                <a:ea typeface="Times New Roman"/>
                <a:cs typeface="Times New Roman"/>
                <a:sym typeface="Times New Roman"/>
              </a:rPr>
              <a:t>Sleep difficulties</a:t>
            </a:r>
            <a:endParaRPr sz="1600">
              <a:latin typeface="Times New Roman"/>
              <a:ea typeface="Times New Roman"/>
              <a:cs typeface="Times New Roman"/>
              <a:sym typeface="Times New Roman"/>
            </a:endParaRPr>
          </a:p>
          <a:p>
            <a:pPr indent="-330200" lvl="0" marL="457200" rtl="0" algn="l">
              <a:lnSpc>
                <a:spcPct val="100000"/>
              </a:lnSpc>
              <a:spcBef>
                <a:spcPts val="0"/>
              </a:spcBef>
              <a:spcAft>
                <a:spcPts val="0"/>
              </a:spcAft>
              <a:buSzPts val="1600"/>
              <a:buFont typeface="Times New Roman"/>
              <a:buChar char="●"/>
            </a:pPr>
            <a:r>
              <a:rPr lang="en" sz="1600">
                <a:latin typeface="Times New Roman"/>
                <a:ea typeface="Times New Roman"/>
                <a:cs typeface="Times New Roman"/>
                <a:sym typeface="Times New Roman"/>
              </a:rPr>
              <a:t>Intrusive images </a:t>
            </a:r>
            <a:endParaRPr sz="1600">
              <a:latin typeface="Times New Roman"/>
              <a:ea typeface="Times New Roman"/>
              <a:cs typeface="Times New Roman"/>
              <a:sym typeface="Times New Roman"/>
            </a:endParaRPr>
          </a:p>
          <a:p>
            <a:pPr indent="-330200" lvl="0" marL="457200" rtl="0" algn="l">
              <a:lnSpc>
                <a:spcPct val="100000"/>
              </a:lnSpc>
              <a:spcBef>
                <a:spcPts val="0"/>
              </a:spcBef>
              <a:spcAft>
                <a:spcPts val="0"/>
              </a:spcAft>
              <a:buSzPts val="1600"/>
              <a:buFont typeface="Times New Roman"/>
              <a:buChar char="●"/>
            </a:pPr>
            <a:r>
              <a:rPr lang="en" sz="1600">
                <a:latin typeface="Times New Roman"/>
                <a:ea typeface="Times New Roman"/>
                <a:cs typeface="Times New Roman"/>
                <a:sym typeface="Times New Roman"/>
              </a:rPr>
              <a:t>Avoiding reminders of traumatic experience</a:t>
            </a:r>
            <a:endParaRPr sz="1600">
              <a:latin typeface="Times New Roman"/>
              <a:ea typeface="Times New Roman"/>
              <a:cs typeface="Times New Roman"/>
              <a:sym typeface="Times New Roman"/>
            </a:endParaRPr>
          </a:p>
          <a:p>
            <a:pPr indent="0" lvl="0" marL="0" rtl="0" algn="l">
              <a:spcBef>
                <a:spcPts val="1200"/>
              </a:spcBef>
              <a:spcAft>
                <a:spcPts val="1200"/>
              </a:spcAft>
              <a:buNone/>
            </a:pPr>
            <a:r>
              <a:t/>
            </a:r>
            <a:endParaRPr/>
          </a:p>
        </p:txBody>
      </p:sp>
      <p:sp>
        <p:nvSpPr>
          <p:cNvPr id="114" name="Google Shape;114;p20"/>
          <p:cNvSpPr txBox="1"/>
          <p:nvPr/>
        </p:nvSpPr>
        <p:spPr>
          <a:xfrm>
            <a:off x="409700" y="3571375"/>
            <a:ext cx="8520600" cy="997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lang="en" sz="1600">
                <a:solidFill>
                  <a:schemeClr val="dk1"/>
                </a:solidFill>
                <a:latin typeface="Times New Roman"/>
                <a:ea typeface="Times New Roman"/>
                <a:cs typeface="Times New Roman"/>
                <a:sym typeface="Times New Roman"/>
              </a:rPr>
              <a:t>Wildlife volunteers are susceptible to both direct trauma and secondary trauma from situations such as: seeing distressing animal deaths, having to care for animals in unfortunate situations and having animals pass away while in care.</a:t>
            </a:r>
            <a:endParaRPr sz="1800">
              <a:solidFill>
                <a:schemeClr val="dk1"/>
              </a:solidFill>
              <a:latin typeface="Old Standard TT"/>
              <a:ea typeface="Old Standard TT"/>
              <a:cs typeface="Old Standard TT"/>
              <a:sym typeface="Old Standard T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1"/>
          <p:cNvSpPr txBox="1"/>
          <p:nvPr>
            <p:ph type="title"/>
          </p:nvPr>
        </p:nvSpPr>
        <p:spPr>
          <a:xfrm>
            <a:off x="490250" y="526350"/>
            <a:ext cx="5604000" cy="4090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Preventative Strategies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